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ags/tag2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1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2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3.xml" ContentType="application/vnd.openxmlformats-officedocument.presentationml.notesSlide+xml"/>
  <Override PartName="/ppt/tags/tag9.xml" ContentType="application/vnd.openxmlformats-officedocument.presentationml.tags+xml"/>
  <Override PartName="/ppt/notesSlides/notesSlide4.xml" ContentType="application/vnd.openxmlformats-officedocument.presentationml.notesSlide+xml"/>
  <Override PartName="/ppt/tags/tag10.xml" ContentType="application/vnd.openxmlformats-officedocument.presentationml.tags+xml"/>
  <Override PartName="/ppt/notesSlides/notesSlide5.xml" ContentType="application/vnd.openxmlformats-officedocument.presentationml.notesSlid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6.xml" ContentType="application/vnd.openxmlformats-officedocument.presentationml.notesSlide+xml"/>
  <Override PartName="/ppt/tags/tag13.xml" ContentType="application/vnd.openxmlformats-officedocument.presentationml.tags+xml"/>
  <Override PartName="/ppt/notesSlides/notesSlide7.xml" ContentType="application/vnd.openxmlformats-officedocument.presentationml.notesSlide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8.xml" ContentType="application/vnd.openxmlformats-officedocument.presentationml.notesSlide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notesSlides/notesSlide9.xml" ContentType="application/vnd.openxmlformats-officedocument.presentationml.notesSlide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notesSlides/notesSlide10.xml" ContentType="application/vnd.openxmlformats-officedocument.presentationml.notesSlide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notesSlides/notesSlide11.xml" ContentType="application/vnd.openxmlformats-officedocument.presentationml.notesSlide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notesSlides/notesSlide12.xml" ContentType="application/vnd.openxmlformats-officedocument.presentationml.notesSlide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notesSlides/notesSlide13.xml" ContentType="application/vnd.openxmlformats-officedocument.presentationml.notesSlide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notesSlides/notesSlide14.xml" ContentType="application/vnd.openxmlformats-officedocument.presentationml.notesSlide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notesSlides/notesSlide15.xml" ContentType="application/vnd.openxmlformats-officedocument.presentationml.notesSlide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notesSlides/notesSlide16.xml" ContentType="application/vnd.openxmlformats-officedocument.presentationml.notesSlide+xml"/>
  <Override PartName="/ppt/tags/tag36.xml" ContentType="application/vnd.openxmlformats-officedocument.presentationml.tags+xml"/>
  <Override PartName="/ppt/notesSlides/notesSlide17.xml" ContentType="application/vnd.openxmlformats-officedocument.presentationml.notesSlide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notesSlides/notesSlide18.xml" ContentType="application/vnd.openxmlformats-officedocument.presentationml.notesSlide+xml"/>
  <Override PartName="/ppt/tags/tag39.xml" ContentType="application/vnd.openxmlformats-officedocument.presentationml.tags+xml"/>
  <Override PartName="/ppt/notesSlides/notesSlide19.xml" ContentType="application/vnd.openxmlformats-officedocument.presentationml.notesSlide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notesSlides/notesSlide20.xml" ContentType="application/vnd.openxmlformats-officedocument.presentationml.notesSlide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notesSlides/notesSlide21.xml" ContentType="application/vnd.openxmlformats-officedocument.presentationml.notesSlide+xml"/>
  <Override PartName="/ppt/tags/tag47.xml" ContentType="application/vnd.openxmlformats-officedocument.presentationml.tags+xml"/>
  <Override PartName="/ppt/notesSlides/notesSlide22.xml" ContentType="application/vnd.openxmlformats-officedocument.presentationml.notesSlide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notesSlides/notesSlide23.xml" ContentType="application/vnd.openxmlformats-officedocument.presentationml.notesSlide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notesSlides/notesSlide24.xml" ContentType="application/vnd.openxmlformats-officedocument.presentationml.notesSlide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notesSlides/notesSlide25.xml" ContentType="application/vnd.openxmlformats-officedocument.presentationml.notesSlide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notesSlides/notesSlide26.xml" ContentType="application/vnd.openxmlformats-officedocument.presentationml.notesSlide+xml"/>
  <Override PartName="/ppt/tags/tag64.xml" ContentType="application/vnd.openxmlformats-officedocument.presentationml.tags+xml"/>
  <Override PartName="/ppt/notesSlides/notesSlide27.xml" ContentType="application/vnd.openxmlformats-officedocument.presentationml.notesSlide+xml"/>
  <Override PartName="/ppt/tags/tag65.xml" ContentType="application/vnd.openxmlformats-officedocument.presentationml.tags+xml"/>
  <Override PartName="/ppt/notesSlides/notesSlide28.xml" ContentType="application/vnd.openxmlformats-officedocument.presentationml.notesSlide+xml"/>
  <Override PartName="/ppt/tags/tag66.xml" ContentType="application/vnd.openxmlformats-officedocument.presentationml.tags+xml"/>
  <Override PartName="/ppt/notesSlides/notesSlide29.xml" ContentType="application/vnd.openxmlformats-officedocument.presentationml.notesSlide+xml"/>
  <Override PartName="/ppt/tags/tag67.xml" ContentType="application/vnd.openxmlformats-officedocument.presentationml.tags+xml"/>
  <Override PartName="/ppt/notesSlides/notesSlide30.xml" ContentType="application/vnd.openxmlformats-officedocument.presentationml.notesSlide+xml"/>
  <Override PartName="/ppt/tags/tag68.xml" ContentType="application/vnd.openxmlformats-officedocument.presentationml.tags+xml"/>
  <Override PartName="/ppt/notesSlides/notesSlide31.xml" ContentType="application/vnd.openxmlformats-officedocument.presentationml.notesSlide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notesSlides/notesSlide32.xml" ContentType="application/vnd.openxmlformats-officedocument.presentationml.notesSlide+xml"/>
  <Override PartName="/ppt/tags/tag71.xml" ContentType="application/vnd.openxmlformats-officedocument.presentationml.tags+xml"/>
  <Override PartName="/ppt/notesSlides/notesSlide33.xml" ContentType="application/vnd.openxmlformats-officedocument.presentationml.notesSlide+xml"/>
  <Override PartName="/ppt/tags/tag72.xml" ContentType="application/vnd.openxmlformats-officedocument.presentationml.tags+xml"/>
  <Override PartName="/ppt/notesSlides/notesSlide34.xml" ContentType="application/vnd.openxmlformats-officedocument.presentationml.notesSlide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notesSlides/notesSlide35.xml" ContentType="application/vnd.openxmlformats-officedocument.presentationml.notesSlide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notesSlides/notesSlide36.xml" ContentType="application/vnd.openxmlformats-officedocument.presentationml.notesSlide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notesSlides/notesSlide37.xml" ContentType="application/vnd.openxmlformats-officedocument.presentationml.notesSlide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notesSlides/notesSlide38.xml" ContentType="application/vnd.openxmlformats-officedocument.presentationml.notesSlide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notesSlides/notesSlide39.xml" ContentType="application/vnd.openxmlformats-officedocument.presentationml.notesSlide+xml"/>
  <Override PartName="/ppt/tags/tag88.xml" ContentType="application/vnd.openxmlformats-officedocument.presentationml.tags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42"/>
  </p:notesMasterIdLst>
  <p:handoutMasterIdLst>
    <p:handoutMasterId r:id="rId43"/>
  </p:handoutMasterIdLst>
  <p:sldIdLst>
    <p:sldId id="583" r:id="rId2"/>
    <p:sldId id="589" r:id="rId3"/>
    <p:sldId id="652" r:id="rId4"/>
    <p:sldId id="580" r:id="rId5"/>
    <p:sldId id="587" r:id="rId6"/>
    <p:sldId id="596" r:id="rId7"/>
    <p:sldId id="679" r:id="rId8"/>
    <p:sldId id="680" r:id="rId9"/>
    <p:sldId id="612" r:id="rId10"/>
    <p:sldId id="613" r:id="rId11"/>
    <p:sldId id="616" r:id="rId12"/>
    <p:sldId id="636" r:id="rId13"/>
    <p:sldId id="653" r:id="rId14"/>
    <p:sldId id="654" r:id="rId15"/>
    <p:sldId id="637" r:id="rId16"/>
    <p:sldId id="681" r:id="rId17"/>
    <p:sldId id="588" r:id="rId18"/>
    <p:sldId id="611" r:id="rId19"/>
    <p:sldId id="590" r:id="rId20"/>
    <p:sldId id="625" r:id="rId21"/>
    <p:sldId id="683" r:id="rId22"/>
    <p:sldId id="684" r:id="rId23"/>
    <p:sldId id="623" r:id="rId24"/>
    <p:sldId id="624" r:id="rId25"/>
    <p:sldId id="629" r:id="rId26"/>
    <p:sldId id="630" r:id="rId27"/>
    <p:sldId id="685" r:id="rId28"/>
    <p:sldId id="686" r:id="rId29"/>
    <p:sldId id="687" r:id="rId30"/>
    <p:sldId id="689" r:id="rId31"/>
    <p:sldId id="688" r:id="rId32"/>
    <p:sldId id="631" r:id="rId33"/>
    <p:sldId id="690" r:id="rId34"/>
    <p:sldId id="592" r:id="rId35"/>
    <p:sldId id="632" r:id="rId36"/>
    <p:sldId id="638" r:id="rId37"/>
    <p:sldId id="639" r:id="rId38"/>
    <p:sldId id="655" r:id="rId39"/>
    <p:sldId id="656" r:id="rId40"/>
    <p:sldId id="586" r:id="rId41"/>
  </p:sldIdLst>
  <p:sldSz cx="12192000" cy="6858000"/>
  <p:notesSz cx="6858000" cy="9144000"/>
  <p:embeddedFontLst>
    <p:embeddedFont>
      <p:font typeface="HarmonyOS Sans SC Medium" panose="02010600030101010101" charset="-122"/>
      <p:regular r:id="rId44"/>
    </p:embeddedFont>
    <p:embeddedFont>
      <p:font typeface="思源宋体 CN Heavy" panose="02010600030101010101" charset="-122"/>
      <p:bold r:id="rId45"/>
    </p:embeddedFont>
  </p:embeddedFontLst>
  <p:custDataLst>
    <p:tags r:id="rId4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17" userDrawn="1">
          <p15:clr>
            <a:srgbClr val="A4A3A4"/>
          </p15:clr>
        </p15:guide>
        <p15:guide id="2" pos="388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5B688A"/>
    <a:srgbClr val="ADB3C3"/>
    <a:srgbClr val="838DA6"/>
    <a:srgbClr val="156389"/>
    <a:srgbClr val="839C7C"/>
    <a:srgbClr val="CCD4C7"/>
    <a:srgbClr val="A9E2FD"/>
    <a:srgbClr val="74AFCB"/>
    <a:srgbClr val="0F1D1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82" autoAdjust="0"/>
    <p:restoredTop sz="94660"/>
  </p:normalViewPr>
  <p:slideViewPr>
    <p:cSldViewPr snapToGrid="0" showGuides="1">
      <p:cViewPr varScale="1">
        <p:scale>
          <a:sx n="111" d="100"/>
          <a:sy n="111" d="100"/>
        </p:scale>
        <p:origin x="112" y="120"/>
      </p:cViewPr>
      <p:guideLst>
        <p:guide orient="horz" pos="2017"/>
        <p:guide pos="3882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handoutMaster" Target="handoutMasters/handoutMaster1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gs" Target="tags/tag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HarmonyOS Sans SC Medium" panose="00000600000000000000" charset="-122"/>
              <a:ea typeface="HarmonyOS Sans SC Medium" panose="00000600000000000000" charset="-122"/>
              <a:cs typeface="Arial" panose="020B0604020202020204" pitchFamily="34" charset="0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HarmonyOS Sans SC Medium" panose="00000600000000000000" charset="-122"/>
              </a:rPr>
              <a:t>2023/12/24</a:t>
            </a:fld>
            <a:endParaRPr lang="zh-CN" altLang="en-US">
              <a:latin typeface="HarmonyOS Sans SC Medium" panose="00000600000000000000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HarmonyOS Sans SC Medium" panose="00000600000000000000" charset="-122"/>
              <a:ea typeface="HarmonyOS Sans SC Medium" panose="00000600000000000000" charset="-122"/>
              <a:cs typeface="Arial" panose="020B0604020202020204" pitchFamily="34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HarmonyOS Sans SC Medium" panose="00000600000000000000" charset="-122"/>
              </a:rPr>
              <a:t>‹#›</a:t>
            </a:fld>
            <a:endParaRPr lang="zh-CN" altLang="en-US">
              <a:latin typeface="HarmonyOS Sans SC Medium" panose="0000060000000000000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HarmonyOS Sans SC Medium" panose="00000600000000000000" charset="-122"/>
                <a:ea typeface="HarmonyOS Sans SC Medium" panose="00000600000000000000" charset="-122"/>
                <a:cs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HarmonyOS Sans SC Medium" panose="00000600000000000000" charset="-122"/>
                <a:ea typeface="HarmonyOS Sans SC Medium" panose="00000600000000000000" charset="-122"/>
                <a:cs typeface="Arial" panose="020B0604020202020204" pitchFamily="34" charset="0"/>
              </a:defRPr>
            </a:lvl1pPr>
          </a:lstStyle>
          <a:p>
            <a:fld id="{D2A48B96-639E-45A3-A0BA-2464DFDB1FAA}" type="datetimeFigureOut">
              <a:rPr lang="zh-CN" altLang="en-US" smtClean="0"/>
              <a:t>2023/12/24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HarmonyOS Sans SC Medium" panose="00000600000000000000" charset="-122"/>
                <a:ea typeface="HarmonyOS Sans SC Medium" panose="00000600000000000000" charset="-122"/>
                <a:cs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HarmonyOS Sans SC Medium" panose="00000600000000000000" charset="-122"/>
                <a:ea typeface="HarmonyOS Sans SC Medium" panose="00000600000000000000" charset="-122"/>
                <a:cs typeface="Arial" panose="020B0604020202020204" pitchFamily="34" charset="0"/>
              </a:defRPr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HarmonyOS Sans SC Medium" panose="00000600000000000000" charset="-122"/>
        <a:ea typeface="HarmonyOS Sans SC Medium" panose="00000600000000000000" charset="-122"/>
        <a:cs typeface="Arial" panose="020B0604020202020204" pitchFamily="34" charset="0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HarmonyOS Sans SC Medium" panose="00000600000000000000" charset="-122"/>
        <a:ea typeface="HarmonyOS Sans SC Medium" panose="00000600000000000000" charset="-122"/>
        <a:cs typeface="Arial" panose="020B0604020202020204" pitchFamily="34" charset="0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HarmonyOS Sans SC Medium" panose="00000600000000000000" charset="-122"/>
        <a:ea typeface="HarmonyOS Sans SC Medium" panose="00000600000000000000" charset="-122"/>
        <a:cs typeface="Arial" panose="020B0604020202020204" pitchFamily="34" charset="0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HarmonyOS Sans SC Medium" panose="00000600000000000000" charset="-122"/>
        <a:ea typeface="HarmonyOS Sans SC Medium" panose="00000600000000000000" charset="-122"/>
        <a:cs typeface="Arial" panose="020B0604020202020204" pitchFamily="34" charset="0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HarmonyOS Sans SC Medium" panose="00000600000000000000" charset="-122"/>
        <a:ea typeface="HarmonyOS Sans SC Medium" panose="00000600000000000000" charset="-122"/>
        <a:cs typeface="Arial" panose="020B0604020202020204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185878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424697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676248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605608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68508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695514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931066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931066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cs typeface="Arial" panose="020B0604020202020204" pitchFamily="34" charset="0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cs typeface="Arial" panose="020B0604020202020204" pitchFamily="34" charset="0"/>
              </a:defRPr>
            </a:lvl1pPr>
          </a:lstStyle>
          <a:p>
            <a:fld id="{263DB197-84B0-484E-9C0F-88358ECCB797}" type="datetimeFigureOut">
              <a:rPr lang="zh-CN" altLang="en-US" smtClean="0"/>
              <a:t>2023/12/24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cs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>
                <a:cs typeface="Arial" panose="020B0604020202020204" pitchFamily="34" charset="0"/>
              </a:defRPr>
            </a:lvl1pPr>
          </a:lstStyle>
          <a:p>
            <a:fld id="{E077DA78-E013-4A8C-AD75-63A150561B1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cs typeface="Arial" panose="020B0604020202020204" pitchFamily="34" charset="0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cs typeface="Arial" panose="020B0604020202020204" pitchFamily="34" charset="0"/>
              </a:defRPr>
            </a:lvl1pPr>
          </a:lstStyle>
          <a:p>
            <a:fld id="{263DB197-84B0-484E-9C0F-88358ECCB797}" type="datetimeFigureOut">
              <a:rPr lang="zh-CN" altLang="en-US" smtClean="0"/>
              <a:t>2023/12/24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cs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>
                <a:cs typeface="Arial" panose="020B0604020202020204" pitchFamily="34" charset="0"/>
              </a:defRPr>
            </a:lvl1pPr>
          </a:lstStyle>
          <a:p>
            <a:fld id="{E077DA78-E013-4A8C-AD75-63A150561B1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cs typeface="Arial" panose="020B0604020202020204" pitchFamily="34" charset="0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cs typeface="Arial" panose="020B0604020202020204" pitchFamily="34" charset="0"/>
              </a:defRPr>
            </a:lvl1pPr>
          </a:lstStyle>
          <a:p>
            <a:fld id="{263DB197-84B0-484E-9C0F-88358ECCB797}" type="datetimeFigureOut">
              <a:rPr lang="zh-CN" altLang="en-US" smtClean="0"/>
              <a:t>2023/12/24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cs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>
                <a:cs typeface="Arial" panose="020B0604020202020204" pitchFamily="34" charset="0"/>
              </a:defRPr>
            </a:lvl1pPr>
          </a:lstStyle>
          <a:p>
            <a:fld id="{E077DA78-E013-4A8C-AD75-63A150561B1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cs typeface="HarmonyOS Sans SC Medium" panose="00000600000000000000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>
            <a:lvl1pPr>
              <a:defRPr>
                <a:cs typeface="HarmonyOS Sans SC Medium" panose="00000600000000000000" charset="-122"/>
              </a:defRPr>
            </a:lvl1pPr>
            <a:lvl2pPr>
              <a:defRPr>
                <a:cs typeface="HarmonyOS Sans SC Medium" panose="00000600000000000000" charset="-122"/>
              </a:defRPr>
            </a:lvl2pPr>
            <a:lvl3pPr>
              <a:defRPr>
                <a:cs typeface="HarmonyOS Sans SC Medium" panose="00000600000000000000" charset="-122"/>
              </a:defRPr>
            </a:lvl3pPr>
            <a:lvl4pPr>
              <a:defRPr>
                <a:cs typeface="HarmonyOS Sans SC Medium" panose="00000600000000000000" charset="-122"/>
              </a:defRPr>
            </a:lvl4pPr>
            <a:lvl5pPr>
              <a:defRPr>
                <a:cs typeface="HarmonyOS Sans SC Medium" panose="00000600000000000000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cs typeface="HarmonyOS Sans SC Medium" panose="00000600000000000000" charset="-122"/>
              </a:defRPr>
            </a:lvl1pPr>
          </a:lstStyle>
          <a:p>
            <a:fld id="{82F288E0-7875-42C4-84C8-98DBBD3BF4D2}" type="datetimeFigureOut">
              <a:rPr lang="zh-CN" altLang="en-US" smtClean="0"/>
              <a:t>2023/12/24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cs typeface="HarmonyOS Sans SC Medium" panose="00000600000000000000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>
                <a:cs typeface="HarmonyOS Sans SC Medium" panose="00000600000000000000" charset="-122"/>
              </a:defRPr>
            </a:lvl1pPr>
          </a:lstStyle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2023/12/24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ags" Target="../tags/tag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5" Type="http://schemas.openxmlformats.org/officeDocument/2006/relationships/image" Target="../media/image1.jpe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image" Target="../media/image8.png"/><Relationship Id="rId5" Type="http://schemas.openxmlformats.org/officeDocument/2006/relationships/image" Target="../media/image2.jpe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tags" Target="../tags/tag22.xml"/><Relationship Id="rId7" Type="http://schemas.openxmlformats.org/officeDocument/2006/relationships/image" Target="../media/image7.jpeg"/><Relationship Id="rId2" Type="http://schemas.openxmlformats.org/officeDocument/2006/relationships/tags" Target="../tags/tag21.xml"/><Relationship Id="rId1" Type="http://schemas.openxmlformats.org/officeDocument/2006/relationships/tags" Target="../tags/tag20.xml"/><Relationship Id="rId6" Type="http://schemas.openxmlformats.org/officeDocument/2006/relationships/image" Target="../media/image2.jpeg"/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tags" Target="../tags/tag25.xml"/><Relationship Id="rId7" Type="http://schemas.openxmlformats.org/officeDocument/2006/relationships/image" Target="../media/image9.jpeg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image" Target="../media/image2.jpeg"/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tags" Target="../tags/tag28.xml"/><Relationship Id="rId7" Type="http://schemas.openxmlformats.org/officeDocument/2006/relationships/image" Target="../media/image2.jpeg"/><Relationship Id="rId2" Type="http://schemas.openxmlformats.org/officeDocument/2006/relationships/tags" Target="../tags/tag27.xml"/><Relationship Id="rId1" Type="http://schemas.openxmlformats.org/officeDocument/2006/relationships/tags" Target="../tags/tag26.xml"/><Relationship Id="rId6" Type="http://schemas.openxmlformats.org/officeDocument/2006/relationships/notesSlide" Target="../notesSlides/notesSlide13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29.xml"/><Relationship Id="rId9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3.jpeg"/><Relationship Id="rId2" Type="http://schemas.openxmlformats.org/officeDocument/2006/relationships/tags" Target="../tags/tag31.xml"/><Relationship Id="rId1" Type="http://schemas.openxmlformats.org/officeDocument/2006/relationships/tags" Target="../tags/tag30.xml"/><Relationship Id="rId6" Type="http://schemas.openxmlformats.org/officeDocument/2006/relationships/image" Target="../media/image12.png"/><Relationship Id="rId5" Type="http://schemas.openxmlformats.org/officeDocument/2006/relationships/image" Target="../media/image2.jpe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33.xml"/><Relationship Id="rId1" Type="http://schemas.openxmlformats.org/officeDocument/2006/relationships/tags" Target="../tags/tag32.xml"/><Relationship Id="rId5" Type="http://schemas.openxmlformats.org/officeDocument/2006/relationships/image" Target="../media/image2.jpe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35.xml"/><Relationship Id="rId1" Type="http://schemas.openxmlformats.org/officeDocument/2006/relationships/tags" Target="../tags/tag34.xml"/><Relationship Id="rId6" Type="http://schemas.openxmlformats.org/officeDocument/2006/relationships/image" Target="../media/image10.png"/><Relationship Id="rId5" Type="http://schemas.openxmlformats.org/officeDocument/2006/relationships/image" Target="../media/image2.jpe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6.xml"/><Relationship Id="rId4" Type="http://schemas.openxmlformats.org/officeDocument/2006/relationships/image" Target="../media/image1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5.png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6" Type="http://schemas.openxmlformats.org/officeDocument/2006/relationships/image" Target="../media/image14.png"/><Relationship Id="rId5" Type="http://schemas.openxmlformats.org/officeDocument/2006/relationships/image" Target="../media/image2.jpeg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9.xml"/><Relationship Id="rId4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image" Target="../media/image3.png"/><Relationship Id="rId5" Type="http://schemas.openxmlformats.org/officeDocument/2006/relationships/image" Target="../media/image2.jpeg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eg"/><Relationship Id="rId3" Type="http://schemas.openxmlformats.org/officeDocument/2006/relationships/tags" Target="../tags/tag42.xml"/><Relationship Id="rId7" Type="http://schemas.openxmlformats.org/officeDocument/2006/relationships/notesSlide" Target="../notesSlides/notesSlide20.xml"/><Relationship Id="rId2" Type="http://schemas.openxmlformats.org/officeDocument/2006/relationships/tags" Target="../tags/tag41.xml"/><Relationship Id="rId1" Type="http://schemas.openxmlformats.org/officeDocument/2006/relationships/tags" Target="../tags/tag40.xml"/><Relationship Id="rId6" Type="http://schemas.openxmlformats.org/officeDocument/2006/relationships/slideLayout" Target="../slideLayouts/slideLayout1.xml"/><Relationship Id="rId11" Type="http://schemas.openxmlformats.org/officeDocument/2006/relationships/image" Target="../media/image18.png"/><Relationship Id="rId5" Type="http://schemas.openxmlformats.org/officeDocument/2006/relationships/tags" Target="../tags/tag44.xml"/><Relationship Id="rId10" Type="http://schemas.openxmlformats.org/officeDocument/2006/relationships/image" Target="../media/image17.png"/><Relationship Id="rId4" Type="http://schemas.openxmlformats.org/officeDocument/2006/relationships/tags" Target="../tags/tag43.xml"/><Relationship Id="rId9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9.png"/><Relationship Id="rId2" Type="http://schemas.openxmlformats.org/officeDocument/2006/relationships/tags" Target="../tags/tag46.xml"/><Relationship Id="rId1" Type="http://schemas.openxmlformats.org/officeDocument/2006/relationships/tags" Target="../tags/tag45.xml"/><Relationship Id="rId6" Type="http://schemas.openxmlformats.org/officeDocument/2006/relationships/image" Target="../media/image18.png"/><Relationship Id="rId5" Type="http://schemas.openxmlformats.org/officeDocument/2006/relationships/image" Target="../media/image2.jpeg"/><Relationship Id="rId4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7.xml"/><Relationship Id="rId5" Type="http://schemas.openxmlformats.org/officeDocument/2006/relationships/image" Target="../media/image20.png"/><Relationship Id="rId4" Type="http://schemas.openxmlformats.org/officeDocument/2006/relationships/image" Target="../media/image2.jpe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tags" Target="../tags/tag50.xml"/><Relationship Id="rId7" Type="http://schemas.openxmlformats.org/officeDocument/2006/relationships/image" Target="../media/image2.jpeg"/><Relationship Id="rId2" Type="http://schemas.openxmlformats.org/officeDocument/2006/relationships/tags" Target="../tags/tag49.xml"/><Relationship Id="rId1" Type="http://schemas.openxmlformats.org/officeDocument/2006/relationships/tags" Target="../tags/tag48.xml"/><Relationship Id="rId6" Type="http://schemas.openxmlformats.org/officeDocument/2006/relationships/notesSlide" Target="../notesSlides/notesSlide23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51.xml"/><Relationship Id="rId9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tags" Target="../tags/tag54.xml"/><Relationship Id="rId7" Type="http://schemas.openxmlformats.org/officeDocument/2006/relationships/image" Target="../media/image2.jpeg"/><Relationship Id="rId2" Type="http://schemas.openxmlformats.org/officeDocument/2006/relationships/tags" Target="../tags/tag53.xml"/><Relationship Id="rId1" Type="http://schemas.openxmlformats.org/officeDocument/2006/relationships/tags" Target="../tags/tag52.xml"/><Relationship Id="rId6" Type="http://schemas.openxmlformats.org/officeDocument/2006/relationships/notesSlide" Target="../notesSlides/notesSlide24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55.xml"/><Relationship Id="rId9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eg"/><Relationship Id="rId3" Type="http://schemas.openxmlformats.org/officeDocument/2006/relationships/tags" Target="../tags/tag58.xml"/><Relationship Id="rId7" Type="http://schemas.openxmlformats.org/officeDocument/2006/relationships/notesSlide" Target="../notesSlides/notesSlide25.xml"/><Relationship Id="rId2" Type="http://schemas.openxmlformats.org/officeDocument/2006/relationships/tags" Target="../tags/tag57.xml"/><Relationship Id="rId1" Type="http://schemas.openxmlformats.org/officeDocument/2006/relationships/tags" Target="../tags/tag56.xml"/><Relationship Id="rId6" Type="http://schemas.openxmlformats.org/officeDocument/2006/relationships/slideLayout" Target="../slideLayouts/slideLayout1.xml"/><Relationship Id="rId11" Type="http://schemas.openxmlformats.org/officeDocument/2006/relationships/image" Target="../media/image26.png"/><Relationship Id="rId5" Type="http://schemas.openxmlformats.org/officeDocument/2006/relationships/tags" Target="../tags/tag60.xml"/><Relationship Id="rId10" Type="http://schemas.openxmlformats.org/officeDocument/2006/relationships/image" Target="../media/image25.png"/><Relationship Id="rId4" Type="http://schemas.openxmlformats.org/officeDocument/2006/relationships/tags" Target="../tags/tag59.xml"/><Relationship Id="rId9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tags" Target="../tags/tag63.xml"/><Relationship Id="rId7" Type="http://schemas.openxmlformats.org/officeDocument/2006/relationships/image" Target="../media/image27.png"/><Relationship Id="rId2" Type="http://schemas.openxmlformats.org/officeDocument/2006/relationships/tags" Target="../tags/tag62.xml"/><Relationship Id="rId1" Type="http://schemas.openxmlformats.org/officeDocument/2006/relationships/tags" Target="../tags/tag61.xml"/><Relationship Id="rId6" Type="http://schemas.openxmlformats.org/officeDocument/2006/relationships/image" Target="../media/image2.jpeg"/><Relationship Id="rId5" Type="http://schemas.openxmlformats.org/officeDocument/2006/relationships/notesSlide" Target="../notesSlides/notesSlide26.xml"/><Relationship Id="rId4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4.xml"/><Relationship Id="rId5" Type="http://schemas.openxmlformats.org/officeDocument/2006/relationships/image" Target="../media/image27.png"/><Relationship Id="rId4" Type="http://schemas.openxmlformats.org/officeDocument/2006/relationships/image" Target="../media/image2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5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7" Type="http://schemas.openxmlformats.org/officeDocument/2006/relationships/image" Target="../media/image32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6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image" Target="../media/image4.jpeg"/><Relationship Id="rId5" Type="http://schemas.openxmlformats.org/officeDocument/2006/relationships/image" Target="../media/image2.jpeg"/><Relationship Id="rId4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2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7" Type="http://schemas.openxmlformats.org/officeDocument/2006/relationships/image" Target="../media/image37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8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2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70.xml"/><Relationship Id="rId1" Type="http://schemas.openxmlformats.org/officeDocument/2006/relationships/tags" Target="../tags/tag69.xml"/><Relationship Id="rId6" Type="http://schemas.openxmlformats.org/officeDocument/2006/relationships/image" Target="../media/image38.png"/><Relationship Id="rId5" Type="http://schemas.openxmlformats.org/officeDocument/2006/relationships/image" Target="../media/image2.jpeg"/><Relationship Id="rId4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1.xml"/><Relationship Id="rId5" Type="http://schemas.openxmlformats.org/officeDocument/2006/relationships/image" Target="../media/image39.png"/><Relationship Id="rId4" Type="http://schemas.openxmlformats.org/officeDocument/2006/relationships/image" Target="../media/image2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2.xml"/><Relationship Id="rId4" Type="http://schemas.openxmlformats.org/officeDocument/2006/relationships/image" Target="../media/image1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tags" Target="../tags/tag75.xml"/><Relationship Id="rId2" Type="http://schemas.openxmlformats.org/officeDocument/2006/relationships/tags" Target="../tags/tag74.xml"/><Relationship Id="rId1" Type="http://schemas.openxmlformats.org/officeDocument/2006/relationships/tags" Target="../tags/tag73.xml"/><Relationship Id="rId6" Type="http://schemas.openxmlformats.org/officeDocument/2006/relationships/image" Target="../media/image27.png"/><Relationship Id="rId5" Type="http://schemas.openxmlformats.org/officeDocument/2006/relationships/notesSlide" Target="../notesSlides/notesSlide35.xml"/><Relationship Id="rId4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77.xml"/><Relationship Id="rId1" Type="http://schemas.openxmlformats.org/officeDocument/2006/relationships/tags" Target="../tags/tag76.xml"/><Relationship Id="rId5" Type="http://schemas.openxmlformats.org/officeDocument/2006/relationships/image" Target="../media/image38.png"/><Relationship Id="rId4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tags" Target="../tags/tag80.xml"/><Relationship Id="rId7" Type="http://schemas.openxmlformats.org/officeDocument/2006/relationships/image" Target="../media/image21.png"/><Relationship Id="rId2" Type="http://schemas.openxmlformats.org/officeDocument/2006/relationships/tags" Target="../tags/tag79.xml"/><Relationship Id="rId1" Type="http://schemas.openxmlformats.org/officeDocument/2006/relationships/tags" Target="../tags/tag78.xml"/><Relationship Id="rId6" Type="http://schemas.openxmlformats.org/officeDocument/2006/relationships/notesSlide" Target="../notesSlides/notesSlide37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8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tags" Target="../tags/tag84.xml"/><Relationship Id="rId2" Type="http://schemas.openxmlformats.org/officeDocument/2006/relationships/tags" Target="../tags/tag83.xml"/><Relationship Id="rId1" Type="http://schemas.openxmlformats.org/officeDocument/2006/relationships/tags" Target="../tags/tag82.xml"/><Relationship Id="rId6" Type="http://schemas.openxmlformats.org/officeDocument/2006/relationships/image" Target="../media/image22.png"/><Relationship Id="rId5" Type="http://schemas.openxmlformats.org/officeDocument/2006/relationships/notesSlide" Target="../notesSlides/notesSlide38.xml"/><Relationship Id="rId4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tags" Target="../tags/tag87.xml"/><Relationship Id="rId2" Type="http://schemas.openxmlformats.org/officeDocument/2006/relationships/tags" Target="../tags/tag86.xml"/><Relationship Id="rId1" Type="http://schemas.openxmlformats.org/officeDocument/2006/relationships/tags" Target="../tags/tag85.xml"/><Relationship Id="rId6" Type="http://schemas.openxmlformats.org/officeDocument/2006/relationships/image" Target="../media/image24.png"/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9.xml"/><Relationship Id="rId4" Type="http://schemas.openxmlformats.org/officeDocument/2006/relationships/image" Target="../media/image5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8.xml"/><Relationship Id="rId4" Type="http://schemas.openxmlformats.org/officeDocument/2006/relationships/image" Target="../media/image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0.xml"/><Relationship Id="rId4" Type="http://schemas.openxmlformats.org/officeDocument/2006/relationships/image" Target="../media/image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image" Target="../media/image6.png"/><Relationship Id="rId5" Type="http://schemas.openxmlformats.org/officeDocument/2006/relationships/image" Target="../media/image2.jpe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3.xml"/><Relationship Id="rId4" Type="http://schemas.openxmlformats.org/officeDocument/2006/relationships/image" Target="../media/image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5" Type="http://schemas.openxmlformats.org/officeDocument/2006/relationships/image" Target="../media/image2.jpe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6" Type="http://schemas.openxmlformats.org/officeDocument/2006/relationships/image" Target="../media/image7.jpeg"/><Relationship Id="rId5" Type="http://schemas.openxmlformats.org/officeDocument/2006/relationships/image" Target="../media/image2.jpe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b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圆角矩形 12"/>
          <p:cNvSpPr/>
          <p:nvPr/>
        </p:nvSpPr>
        <p:spPr>
          <a:xfrm>
            <a:off x="501015" y="3804920"/>
            <a:ext cx="2430780" cy="408305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zh-CN">
                <a:solidFill>
                  <a:srgbClr val="5B688A"/>
                </a:solidFill>
                <a:latin typeface="HarmonyOS Sans SC Medium" panose="00000600000000000000" charset="-122"/>
                <a:ea typeface="HarmonyOS Sans SC Medium" panose="00000600000000000000" charset="-122"/>
                <a:cs typeface="HarmonyOS Sans SC Medium" panose="00000600000000000000" charset="-122"/>
                <a:sym typeface="+mn-ea"/>
              </a:rPr>
              <a:t>展示小组：</a:t>
            </a:r>
            <a:r>
              <a:rPr lang="en-US" altLang="zh-CN">
                <a:solidFill>
                  <a:srgbClr val="5B688A"/>
                </a:solidFill>
                <a:latin typeface="HarmonyOS Sans SC Medium" panose="00000600000000000000" charset="-122"/>
                <a:ea typeface="HarmonyOS Sans SC Medium" panose="00000600000000000000" charset="-122"/>
                <a:cs typeface="HarmonyOS Sans SC Medium" panose="00000600000000000000" charset="-122"/>
                <a:sym typeface="+mn-ea"/>
              </a:rPr>
              <a:t>igang</a:t>
            </a:r>
            <a:r>
              <a:rPr lang="zh-CN" altLang="en-US">
                <a:solidFill>
                  <a:srgbClr val="5B688A"/>
                </a:solidFill>
                <a:latin typeface="HarmonyOS Sans SC Medium" panose="00000600000000000000" charset="-122"/>
                <a:ea typeface="HarmonyOS Sans SC Medium" panose="00000600000000000000" charset="-122"/>
                <a:cs typeface="HarmonyOS Sans SC Medium" panose="00000600000000000000" charset="-122"/>
                <a:sym typeface="+mn-ea"/>
              </a:rPr>
              <a:t>永存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374015" y="852805"/>
            <a:ext cx="4351655" cy="2584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b="1" i="1">
                <a:gradFill>
                  <a:gsLst>
                    <a:gs pos="8000">
                      <a:srgbClr val="FFEEEE"/>
                    </a:gs>
                    <a:gs pos="97000">
                      <a:srgbClr val="DDEFBB"/>
                    </a:gs>
                  </a:gsLst>
                  <a:lin ang="0" scaled="1"/>
                </a:gradFill>
                <a:latin typeface="Arial" panose="020B0604020202020204" pitchFamily="34" charset="0"/>
                <a:ea typeface="宋体" panose="02010600030101010101" pitchFamily="2" charset="-122"/>
              </a:rPr>
              <a:t>探寻我国能源转型之路及发展前景</a:t>
            </a:r>
          </a:p>
        </p:txBody>
      </p:sp>
      <p:grpSp>
        <p:nvGrpSpPr>
          <p:cNvPr id="24" name="组合 23"/>
          <p:cNvGrpSpPr/>
          <p:nvPr/>
        </p:nvGrpSpPr>
        <p:grpSpPr>
          <a:xfrm>
            <a:off x="8836025" y="518160"/>
            <a:ext cx="571552" cy="396240"/>
            <a:chOff x="4955" y="1777"/>
            <a:chExt cx="2169" cy="1503"/>
          </a:xfrm>
        </p:grpSpPr>
        <p:sp>
          <p:nvSpPr>
            <p:cNvPr id="25" name="任意多边形 24"/>
            <p:cNvSpPr/>
            <p:nvPr/>
          </p:nvSpPr>
          <p:spPr>
            <a:xfrm>
              <a:off x="5853" y="1777"/>
              <a:ext cx="432" cy="1234"/>
            </a:xfrm>
            <a:custGeom>
              <a:avLst/>
              <a:gdLst>
                <a:gd name="connsiteX0" fmla="*/ 72 w 432"/>
                <a:gd name="connsiteY0" fmla="*/ 90 h 1234"/>
                <a:gd name="connsiteX1" fmla="*/ 151 w 432"/>
                <a:gd name="connsiteY1" fmla="*/ 0 h 1234"/>
                <a:gd name="connsiteX2" fmla="*/ 271 w 432"/>
                <a:gd name="connsiteY2" fmla="*/ 0 h 1234"/>
                <a:gd name="connsiteX3" fmla="*/ 349 w 432"/>
                <a:gd name="connsiteY3" fmla="*/ 79 h 1234"/>
                <a:gd name="connsiteX4" fmla="*/ 432 w 432"/>
                <a:gd name="connsiteY4" fmla="*/ 1162 h 1234"/>
                <a:gd name="connsiteX5" fmla="*/ 360 w 432"/>
                <a:gd name="connsiteY5" fmla="*/ 1234 h 1234"/>
                <a:gd name="connsiteX6" fmla="*/ 72 w 432"/>
                <a:gd name="connsiteY6" fmla="*/ 1234 h 1234"/>
                <a:gd name="connsiteX7" fmla="*/ 0 w 432"/>
                <a:gd name="connsiteY7" fmla="*/ 1162 h 1234"/>
                <a:gd name="connsiteX8" fmla="*/ 72 w 432"/>
                <a:gd name="connsiteY8" fmla="*/ 90 h 1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2" h="1234">
                  <a:moveTo>
                    <a:pt x="72" y="90"/>
                  </a:moveTo>
                  <a:cubicBezTo>
                    <a:pt x="72" y="50"/>
                    <a:pt x="111" y="0"/>
                    <a:pt x="151" y="0"/>
                  </a:cubicBezTo>
                  <a:lnTo>
                    <a:pt x="271" y="0"/>
                  </a:lnTo>
                  <a:cubicBezTo>
                    <a:pt x="311" y="0"/>
                    <a:pt x="349" y="39"/>
                    <a:pt x="349" y="79"/>
                  </a:cubicBezTo>
                  <a:lnTo>
                    <a:pt x="432" y="1162"/>
                  </a:lnTo>
                  <a:cubicBezTo>
                    <a:pt x="432" y="1202"/>
                    <a:pt x="400" y="1234"/>
                    <a:pt x="360" y="1234"/>
                  </a:cubicBezTo>
                  <a:lnTo>
                    <a:pt x="72" y="1234"/>
                  </a:lnTo>
                  <a:cubicBezTo>
                    <a:pt x="32" y="1234"/>
                    <a:pt x="0" y="1202"/>
                    <a:pt x="0" y="1162"/>
                  </a:cubicBezTo>
                  <a:lnTo>
                    <a:pt x="72" y="9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HarmonyOS Sans SC Medium" panose="00000600000000000000" charset="-122"/>
              </a:endParaRPr>
            </a:p>
          </p:txBody>
        </p:sp>
        <p:sp>
          <p:nvSpPr>
            <p:cNvPr id="26" name="任意多边形 25"/>
            <p:cNvSpPr/>
            <p:nvPr/>
          </p:nvSpPr>
          <p:spPr>
            <a:xfrm rot="7200000">
              <a:off x="6291" y="2419"/>
              <a:ext cx="432" cy="1234"/>
            </a:xfrm>
            <a:custGeom>
              <a:avLst/>
              <a:gdLst>
                <a:gd name="connsiteX0" fmla="*/ 72 w 432"/>
                <a:gd name="connsiteY0" fmla="*/ 90 h 1234"/>
                <a:gd name="connsiteX1" fmla="*/ 151 w 432"/>
                <a:gd name="connsiteY1" fmla="*/ 0 h 1234"/>
                <a:gd name="connsiteX2" fmla="*/ 271 w 432"/>
                <a:gd name="connsiteY2" fmla="*/ 0 h 1234"/>
                <a:gd name="connsiteX3" fmla="*/ 349 w 432"/>
                <a:gd name="connsiteY3" fmla="*/ 79 h 1234"/>
                <a:gd name="connsiteX4" fmla="*/ 432 w 432"/>
                <a:gd name="connsiteY4" fmla="*/ 1162 h 1234"/>
                <a:gd name="connsiteX5" fmla="*/ 360 w 432"/>
                <a:gd name="connsiteY5" fmla="*/ 1234 h 1234"/>
                <a:gd name="connsiteX6" fmla="*/ 72 w 432"/>
                <a:gd name="connsiteY6" fmla="*/ 1234 h 1234"/>
                <a:gd name="connsiteX7" fmla="*/ 0 w 432"/>
                <a:gd name="connsiteY7" fmla="*/ 1162 h 1234"/>
                <a:gd name="connsiteX8" fmla="*/ 72 w 432"/>
                <a:gd name="connsiteY8" fmla="*/ 90 h 1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2" h="1234">
                  <a:moveTo>
                    <a:pt x="72" y="90"/>
                  </a:moveTo>
                  <a:cubicBezTo>
                    <a:pt x="72" y="50"/>
                    <a:pt x="111" y="0"/>
                    <a:pt x="151" y="0"/>
                  </a:cubicBezTo>
                  <a:lnTo>
                    <a:pt x="271" y="0"/>
                  </a:lnTo>
                  <a:cubicBezTo>
                    <a:pt x="311" y="0"/>
                    <a:pt x="349" y="39"/>
                    <a:pt x="349" y="79"/>
                  </a:cubicBezTo>
                  <a:lnTo>
                    <a:pt x="432" y="1162"/>
                  </a:lnTo>
                  <a:cubicBezTo>
                    <a:pt x="432" y="1202"/>
                    <a:pt x="400" y="1234"/>
                    <a:pt x="360" y="1234"/>
                  </a:cubicBezTo>
                  <a:lnTo>
                    <a:pt x="72" y="1234"/>
                  </a:lnTo>
                  <a:cubicBezTo>
                    <a:pt x="32" y="1234"/>
                    <a:pt x="0" y="1202"/>
                    <a:pt x="0" y="1162"/>
                  </a:cubicBezTo>
                  <a:lnTo>
                    <a:pt x="72" y="9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HarmonyOS Sans SC Medium" panose="00000600000000000000" charset="-122"/>
              </a:endParaRPr>
            </a:p>
          </p:txBody>
        </p:sp>
        <p:sp>
          <p:nvSpPr>
            <p:cNvPr id="27" name="任意多边形 26"/>
            <p:cNvSpPr/>
            <p:nvPr/>
          </p:nvSpPr>
          <p:spPr>
            <a:xfrm rot="14160000">
              <a:off x="5356" y="2447"/>
              <a:ext cx="432" cy="1234"/>
            </a:xfrm>
            <a:custGeom>
              <a:avLst/>
              <a:gdLst>
                <a:gd name="connsiteX0" fmla="*/ 72 w 432"/>
                <a:gd name="connsiteY0" fmla="*/ 90 h 1234"/>
                <a:gd name="connsiteX1" fmla="*/ 151 w 432"/>
                <a:gd name="connsiteY1" fmla="*/ 0 h 1234"/>
                <a:gd name="connsiteX2" fmla="*/ 271 w 432"/>
                <a:gd name="connsiteY2" fmla="*/ 0 h 1234"/>
                <a:gd name="connsiteX3" fmla="*/ 349 w 432"/>
                <a:gd name="connsiteY3" fmla="*/ 79 h 1234"/>
                <a:gd name="connsiteX4" fmla="*/ 432 w 432"/>
                <a:gd name="connsiteY4" fmla="*/ 1162 h 1234"/>
                <a:gd name="connsiteX5" fmla="*/ 360 w 432"/>
                <a:gd name="connsiteY5" fmla="*/ 1234 h 1234"/>
                <a:gd name="connsiteX6" fmla="*/ 72 w 432"/>
                <a:gd name="connsiteY6" fmla="*/ 1234 h 1234"/>
                <a:gd name="connsiteX7" fmla="*/ 0 w 432"/>
                <a:gd name="connsiteY7" fmla="*/ 1162 h 1234"/>
                <a:gd name="connsiteX8" fmla="*/ 72 w 432"/>
                <a:gd name="connsiteY8" fmla="*/ 90 h 1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2" h="1234">
                  <a:moveTo>
                    <a:pt x="72" y="90"/>
                  </a:moveTo>
                  <a:cubicBezTo>
                    <a:pt x="72" y="50"/>
                    <a:pt x="111" y="0"/>
                    <a:pt x="151" y="0"/>
                  </a:cubicBezTo>
                  <a:lnTo>
                    <a:pt x="271" y="0"/>
                  </a:lnTo>
                  <a:cubicBezTo>
                    <a:pt x="311" y="0"/>
                    <a:pt x="349" y="39"/>
                    <a:pt x="349" y="79"/>
                  </a:cubicBezTo>
                  <a:lnTo>
                    <a:pt x="432" y="1162"/>
                  </a:lnTo>
                  <a:cubicBezTo>
                    <a:pt x="432" y="1202"/>
                    <a:pt x="400" y="1234"/>
                    <a:pt x="360" y="1234"/>
                  </a:cubicBezTo>
                  <a:lnTo>
                    <a:pt x="72" y="1234"/>
                  </a:lnTo>
                  <a:cubicBezTo>
                    <a:pt x="32" y="1234"/>
                    <a:pt x="0" y="1202"/>
                    <a:pt x="0" y="1162"/>
                  </a:cubicBezTo>
                  <a:lnTo>
                    <a:pt x="72" y="9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HarmonyOS Sans SC Medium" panose="00000600000000000000" charset="-122"/>
              </a:endParaRPr>
            </a:p>
          </p:txBody>
        </p:sp>
      </p:grpSp>
      <p:sp>
        <p:nvSpPr>
          <p:cNvPr id="28" name="文本框 27"/>
          <p:cNvSpPr txBox="1"/>
          <p:nvPr/>
        </p:nvSpPr>
        <p:spPr>
          <a:xfrm>
            <a:off x="9427210" y="418465"/>
            <a:ext cx="229997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>
                <a:solidFill>
                  <a:schemeClr val="bg1"/>
                </a:solidFill>
                <a:latin typeface="HarmonyOS Sans SC Medium" panose="00000600000000000000" charset="-122"/>
                <a:ea typeface="HarmonyOS Sans SC Medium" panose="00000600000000000000" charset="-122"/>
                <a:cs typeface="HarmonyOS Sans SC Medium" panose="00000600000000000000" charset="-122"/>
              </a:rPr>
              <a:t>YOUR LOGO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9590405" y="779780"/>
            <a:ext cx="167640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000">
                <a:solidFill>
                  <a:schemeClr val="bg1"/>
                </a:solidFill>
                <a:latin typeface="HarmonyOS Sans SC Medium" panose="00000600000000000000" charset="-122"/>
                <a:ea typeface="HarmonyOS Sans SC Medium" panose="00000600000000000000" charset="-122"/>
                <a:cs typeface="HarmonyOS Sans SC Medium" panose="00000600000000000000" charset="-122"/>
              </a:rPr>
              <a:t>COMPANY</a:t>
            </a:r>
          </a:p>
        </p:txBody>
      </p:sp>
      <p:sp>
        <p:nvSpPr>
          <p:cNvPr id="3" name="圆角矩形 2"/>
          <p:cNvSpPr/>
          <p:nvPr>
            <p:custDataLst>
              <p:tags r:id="rId2"/>
            </p:custDataLst>
          </p:nvPr>
        </p:nvSpPr>
        <p:spPr>
          <a:xfrm>
            <a:off x="501015" y="4455795"/>
            <a:ext cx="2985135" cy="1336040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>
              <a:solidFill>
                <a:srgbClr val="5B688A"/>
              </a:solidFill>
              <a:latin typeface="HarmonyOS Sans SC Medium" panose="00000600000000000000" charset="-122"/>
              <a:ea typeface="HarmonyOS Sans SC Medium" panose="00000600000000000000" charset="-122"/>
              <a:cs typeface="HarmonyOS Sans SC Medium" panose="00000600000000000000" charset="-122"/>
              <a:sym typeface="+mn-ea"/>
            </a:endParaRPr>
          </a:p>
          <a:p>
            <a:pPr algn="l"/>
            <a:r>
              <a:rPr lang="en-US" altLang="zh-CN">
                <a:solidFill>
                  <a:srgbClr val="5B688A"/>
                </a:solidFill>
                <a:latin typeface="HarmonyOS Sans SC Medium" panose="00000600000000000000" charset="-122"/>
                <a:ea typeface="HarmonyOS Sans SC Medium" panose="00000600000000000000" charset="-122"/>
                <a:cs typeface="HarmonyOS Sans SC Medium" panose="00000600000000000000" charset="-122"/>
                <a:sym typeface="+mn-ea"/>
              </a:rPr>
              <a:t>小组成员(</a:t>
            </a:r>
            <a:r>
              <a:rPr lang="zh-CN" altLang="en-US">
                <a:solidFill>
                  <a:srgbClr val="5B688A"/>
                </a:solidFill>
                <a:latin typeface="HarmonyOS Sans SC Medium" panose="00000600000000000000" charset="-122"/>
                <a:ea typeface="HarmonyOS Sans SC Medium" panose="00000600000000000000" charset="-122"/>
                <a:cs typeface="HarmonyOS Sans SC Medium" panose="00000600000000000000" charset="-122"/>
                <a:sym typeface="+mn-ea"/>
              </a:rPr>
              <a:t>排名不分先后</a:t>
            </a:r>
            <a:r>
              <a:rPr lang="en-US" altLang="zh-CN">
                <a:solidFill>
                  <a:srgbClr val="5B688A"/>
                </a:solidFill>
                <a:latin typeface="HarmonyOS Sans SC Medium" panose="00000600000000000000" charset="-122"/>
                <a:ea typeface="HarmonyOS Sans SC Medium" panose="00000600000000000000" charset="-122"/>
                <a:cs typeface="HarmonyOS Sans SC Medium" panose="00000600000000000000" charset="-122"/>
                <a:sym typeface="+mn-ea"/>
              </a:rPr>
              <a:t>)：</a:t>
            </a:r>
          </a:p>
          <a:p>
            <a:pPr algn="l"/>
            <a:r>
              <a:rPr lang="en-US" altLang="zh-CN">
                <a:solidFill>
                  <a:srgbClr val="5B688A"/>
                </a:solidFill>
                <a:latin typeface="HarmonyOS Sans SC Medium" panose="00000600000000000000" charset="-122"/>
                <a:ea typeface="HarmonyOS Sans SC Medium" panose="00000600000000000000" charset="-122"/>
                <a:cs typeface="HarmonyOS Sans SC Medium" panose="00000600000000000000" charset="-122"/>
                <a:sym typeface="+mn-ea"/>
              </a:rPr>
              <a:t>张高 2213219</a:t>
            </a:r>
          </a:p>
          <a:p>
            <a:pPr algn="l"/>
            <a:r>
              <a:rPr lang="en-US" altLang="zh-CN">
                <a:solidFill>
                  <a:srgbClr val="5B688A"/>
                </a:solidFill>
                <a:latin typeface="HarmonyOS Sans SC Medium" panose="00000600000000000000" charset="-122"/>
                <a:ea typeface="HarmonyOS Sans SC Medium" panose="00000600000000000000" charset="-122"/>
                <a:cs typeface="HarmonyOS Sans SC Medium" panose="00000600000000000000" charset="-122"/>
                <a:sym typeface="+mn-ea"/>
              </a:rPr>
              <a:t>徐俊智 2213410</a:t>
            </a:r>
          </a:p>
          <a:p>
            <a:pPr algn="l"/>
            <a:r>
              <a:rPr lang="zh-CN" altLang="en-US">
                <a:solidFill>
                  <a:srgbClr val="5B688A"/>
                </a:solidFill>
                <a:latin typeface="HarmonyOS Sans SC Medium" panose="00000600000000000000" charset="-122"/>
                <a:ea typeface="HarmonyOS Sans SC Medium" panose="00000600000000000000" charset="-122"/>
                <a:cs typeface="HarmonyOS Sans SC Medium" panose="00000600000000000000" charset="-122"/>
                <a:sym typeface="+mn-ea"/>
              </a:rPr>
              <a:t>胡凌晨</a:t>
            </a:r>
            <a:r>
              <a:rPr lang="en-US" altLang="zh-CN">
                <a:solidFill>
                  <a:srgbClr val="5B688A"/>
                </a:solidFill>
                <a:latin typeface="HarmonyOS Sans SC Medium" panose="00000600000000000000" charset="-122"/>
                <a:ea typeface="HarmonyOS Sans SC Medium" panose="00000600000000000000" charset="-122"/>
                <a:cs typeface="HarmonyOS Sans SC Medium" panose="00000600000000000000" charset="-122"/>
                <a:sym typeface="+mn-ea"/>
              </a:rPr>
              <a:t> 2212849</a:t>
            </a:r>
          </a:p>
          <a:p>
            <a:pPr algn="ctr"/>
            <a:endParaRPr lang="en-US" altLang="zh-CN">
              <a:solidFill>
                <a:srgbClr val="5B688A"/>
              </a:solidFill>
              <a:latin typeface="HarmonyOS Sans SC Medium" panose="00000600000000000000" charset="-122"/>
              <a:ea typeface="HarmonyOS Sans SC Medium" panose="00000600000000000000" charset="-122"/>
              <a:cs typeface="HarmonyOS Sans SC Medium" panose="00000600000000000000" charset="-122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b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0005"/>
            <a:ext cx="12192000" cy="6858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687830" y="804545"/>
            <a:ext cx="5062220" cy="4603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/>
            <a:r>
              <a:rPr lang="zh-CN" altLang="en-US" sz="2400" b="0" dirty="0">
                <a:solidFill>
                  <a:srgbClr val="5B688A"/>
                </a:solidFill>
                <a:latin typeface="HarmonyOS Sans SC Medium" panose="00000600000000000000" charset="-122"/>
                <a:ea typeface="HarmonyOS Sans SC Medium" panose="00000600000000000000" charset="-122"/>
                <a:cs typeface="HarmonyOS Sans SC Medium" panose="00000600000000000000" charset="-122"/>
              </a:rPr>
              <a:t>发电煤耗计算法</a:t>
            </a:r>
            <a:r>
              <a:rPr lang="en-US" altLang="zh-CN" sz="2400" b="0" dirty="0">
                <a:solidFill>
                  <a:srgbClr val="5B688A"/>
                </a:solidFill>
                <a:latin typeface="HarmonyOS Sans SC Medium" panose="00000600000000000000" charset="-122"/>
                <a:ea typeface="HarmonyOS Sans SC Medium" panose="00000600000000000000" charset="-122"/>
                <a:cs typeface="HarmonyOS Sans SC Medium" panose="00000600000000000000" charset="-122"/>
              </a:rPr>
              <a:t> VS </a:t>
            </a:r>
            <a:r>
              <a:rPr lang="zh-CN" altLang="en-US" sz="2400" b="0" dirty="0">
                <a:solidFill>
                  <a:srgbClr val="5B688A"/>
                </a:solidFill>
                <a:latin typeface="HarmonyOS Sans SC Medium" panose="00000600000000000000" charset="-122"/>
                <a:ea typeface="HarmonyOS Sans SC Medium" panose="00000600000000000000" charset="-122"/>
                <a:cs typeface="HarmonyOS Sans SC Medium" panose="00000600000000000000" charset="-122"/>
              </a:rPr>
              <a:t>电热当量计算法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914525" y="1403350"/>
            <a:ext cx="5049520" cy="38481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2000" dirty="0">
                <a:solidFill>
                  <a:schemeClr val="tx1"/>
                </a:solidFill>
                <a:latin typeface="HarmonyOS Sans SC Medium" panose="00000600000000000000" charset="-122"/>
                <a:ea typeface="HarmonyOS Sans SC Medium" panose="00000600000000000000" charset="-122"/>
                <a:cs typeface="HarmonyOS Sans SC Medium" panose="00000600000000000000" charset="-122"/>
              </a:rPr>
              <a:t>能源消费总量统计核算方法分为电热当量（计算）法和发电煤耗（计算）法，主要区别在于电力消费统计的不同处理方式。</a:t>
            </a:r>
            <a:r>
              <a:rPr lang="zh-CN" altLang="en-US" sz="2000" u="sng" dirty="0">
                <a:solidFill>
                  <a:schemeClr val="tx1"/>
                </a:solidFill>
                <a:latin typeface="HarmonyOS Sans SC Medium" panose="00000600000000000000" charset="-122"/>
                <a:ea typeface="HarmonyOS Sans SC Medium" panose="00000600000000000000" charset="-122"/>
                <a:cs typeface="HarmonyOS Sans SC Medium" panose="00000600000000000000" charset="-122"/>
              </a:rPr>
              <a:t>电热当量法将电力按自身的热功当量换算成标准煤，发电煤耗法将电力按当年平均火力发电能耗换算成标准煤</a:t>
            </a:r>
            <a:r>
              <a:rPr lang="zh-CN" altLang="en-US" sz="2000" dirty="0">
                <a:solidFill>
                  <a:schemeClr val="tx1"/>
                </a:solidFill>
                <a:latin typeface="HarmonyOS Sans SC Medium" panose="00000600000000000000" charset="-122"/>
                <a:ea typeface="HarmonyOS Sans SC Medium" panose="00000600000000000000" charset="-122"/>
                <a:cs typeface="HarmonyOS Sans SC Medium" panose="00000600000000000000" charset="-122"/>
              </a:rPr>
              <a:t>。</a:t>
            </a:r>
          </a:p>
          <a:p>
            <a:endParaRPr lang="zh-CN" altLang="en-US" sz="2000" dirty="0">
              <a:solidFill>
                <a:schemeClr val="tx1"/>
              </a:solidFill>
              <a:latin typeface="HarmonyOS Sans SC Medium" panose="00000600000000000000" charset="-122"/>
              <a:ea typeface="HarmonyOS Sans SC Medium" panose="00000600000000000000" charset="-122"/>
              <a:cs typeface="HarmonyOS Sans SC Medium" panose="00000600000000000000" charset="-122"/>
            </a:endParaRPr>
          </a:p>
          <a:p>
            <a:r>
              <a:rPr lang="zh-CN" altLang="en-US" sz="2000" dirty="0">
                <a:solidFill>
                  <a:schemeClr val="tx1"/>
                </a:solidFill>
                <a:latin typeface="HarmonyOS Sans SC Medium" panose="00000600000000000000" charset="-122"/>
                <a:ea typeface="HarmonyOS Sans SC Medium" panose="00000600000000000000" charset="-122"/>
                <a:cs typeface="HarmonyOS Sans SC Medium" panose="00000600000000000000" charset="-122"/>
              </a:rPr>
              <a:t>国际能源数据一般采用电热功当量计算法，为兼顾国内和国际不同需求，在《中国能源统计年鉴》中计算能源生产总量和能源消费总量时，分别按照这两种计算方法列出了数据。</a:t>
            </a:r>
          </a:p>
          <a:p>
            <a:endParaRPr lang="zh-CN" altLang="en-US" sz="2000" dirty="0">
              <a:solidFill>
                <a:schemeClr val="tx1"/>
              </a:solidFill>
              <a:latin typeface="HarmonyOS Sans SC Medium" panose="00000600000000000000" charset="-122"/>
              <a:ea typeface="HarmonyOS Sans SC Medium" panose="00000600000000000000" charset="-122"/>
              <a:cs typeface="HarmonyOS Sans SC Medium" panose="00000600000000000000" charset="-122"/>
            </a:endParaRPr>
          </a:p>
          <a:p>
            <a:endParaRPr lang="zh-CN" altLang="en-US" sz="2000" dirty="0">
              <a:latin typeface="HarmonyOS Sans SC Medium" panose="00000600000000000000" charset="-122"/>
              <a:ea typeface="HarmonyOS Sans SC Medium" panose="00000600000000000000" charset="-122"/>
              <a:cs typeface="HarmonyOS Sans SC Medium" panose="00000600000000000000" charset="-122"/>
            </a:endParaRPr>
          </a:p>
        </p:txBody>
      </p:sp>
      <p:sp>
        <p:nvSpPr>
          <p:cNvPr id="5" name="圆角矩形 4"/>
          <p:cNvSpPr/>
          <p:nvPr>
            <p:custDataLst>
              <p:tags r:id="rId2"/>
            </p:custDataLst>
          </p:nvPr>
        </p:nvSpPr>
        <p:spPr>
          <a:xfrm>
            <a:off x="7089140" y="1264920"/>
            <a:ext cx="4161790" cy="3797300"/>
          </a:xfrm>
          <a:prstGeom prst="roundRect">
            <a:avLst/>
          </a:prstGeom>
          <a:blipFill rotWithShape="1"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HarmonyOS Sans SC Medium" panose="00000600000000000000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685415" y="5251450"/>
            <a:ext cx="746950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HarmonyOS Sans SC Medium" panose="00000600000000000000" charset="-122"/>
                <a:ea typeface="HarmonyOS Sans SC Medium" panose="00000600000000000000" charset="-122"/>
                <a:cs typeface="HarmonyOS Sans SC Medium" panose="00000600000000000000" charset="-122"/>
                <a:sym typeface="+mn-ea"/>
              </a:rPr>
              <a:t>在原始数据集中，包含两种计算方式列出的数据，后续数据分析时，我们需要根据具体的数据集选择合适的数据计算方法。</a:t>
            </a:r>
          </a:p>
        </p:txBody>
      </p:sp>
    </p:spTree>
    <p:custDataLst>
      <p:tags r:id="rId1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b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45720"/>
            <a:ext cx="12192000" cy="6858000"/>
          </a:xfrm>
          <a:prstGeom prst="rect">
            <a:avLst/>
          </a:prstGeom>
        </p:spPr>
      </p:pic>
      <p:sp>
        <p:nvSpPr>
          <p:cNvPr id="14" name="圆角矩形 13"/>
          <p:cNvSpPr/>
          <p:nvPr/>
        </p:nvSpPr>
        <p:spPr>
          <a:xfrm>
            <a:off x="775335" y="405130"/>
            <a:ext cx="3766820" cy="546735"/>
          </a:xfrm>
          <a:prstGeom prst="roundRect">
            <a:avLst/>
          </a:prstGeom>
          <a:solidFill>
            <a:srgbClr val="5B68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>
                <a:cs typeface="HarmonyOS Sans SC Medium" panose="00000600000000000000" charset="-122"/>
              </a:rPr>
              <a:t>数据处理过程和结果</a:t>
            </a:r>
          </a:p>
        </p:txBody>
      </p:sp>
      <p:pic>
        <p:nvPicPr>
          <p:cNvPr id="7" name="图片 1" descr="77acacd37f6dc4c2670d281c23a9d7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4542155" y="1218565"/>
            <a:ext cx="7017385" cy="246697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029970" y="1218565"/>
            <a:ext cx="3363595" cy="34232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2400"/>
              <a:t>本组分析的能源种类为</a:t>
            </a:r>
            <a:r>
              <a:rPr lang="zh-CN" altLang="en-US" sz="2400" u="sng"/>
              <a:t>原煤</a:t>
            </a:r>
            <a:r>
              <a:rPr lang="en-US" altLang="zh-CN" sz="2400" u="sng"/>
              <a:t>/</a:t>
            </a:r>
            <a:r>
              <a:rPr lang="zh-CN" altLang="en-US" sz="2400" u="sng"/>
              <a:t>煤炭、原油</a:t>
            </a:r>
            <a:r>
              <a:rPr lang="en-US" altLang="zh-CN" sz="2400" u="sng"/>
              <a:t>/</a:t>
            </a:r>
            <a:r>
              <a:rPr lang="zh-CN" altLang="en-US" sz="2400" u="sng"/>
              <a:t>石油、天然气、电力</a:t>
            </a:r>
            <a:r>
              <a:rPr lang="zh-CN" altLang="en-US" sz="2400"/>
              <a:t>。根据能源转换表和相关资料，两种数据计算方式对于原油、原煤、天然气的计算方式相同，而</a:t>
            </a:r>
            <a:r>
              <a:rPr lang="zh-CN" altLang="en-US" sz="2400" u="sng"/>
              <a:t>针对电力两种计算方法的结果差异较大</a:t>
            </a:r>
            <a:r>
              <a:rPr lang="zh-CN" altLang="en-US" sz="2400"/>
              <a:t>。</a:t>
            </a:r>
          </a:p>
          <a:p>
            <a:endParaRPr lang="zh-CN" altLang="en-US" sz="2000"/>
          </a:p>
          <a:p>
            <a:endParaRPr lang="zh-CN" altLang="en-US" sz="2000"/>
          </a:p>
        </p:txBody>
      </p:sp>
      <p:sp>
        <p:nvSpPr>
          <p:cNvPr id="10" name="圆角矩形 9"/>
          <p:cNvSpPr/>
          <p:nvPr>
            <p:custDataLst>
              <p:tags r:id="rId3"/>
            </p:custDataLst>
          </p:nvPr>
        </p:nvSpPr>
        <p:spPr>
          <a:xfrm>
            <a:off x="5842635" y="3892550"/>
            <a:ext cx="5834380" cy="2503805"/>
          </a:xfrm>
          <a:prstGeom prst="roundRect">
            <a:avLst/>
          </a:prstGeom>
          <a:solidFill>
            <a:srgbClr val="5B68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>
                <a:cs typeface="HarmonyOS Sans SC Medium" panose="00000600000000000000" charset="-122"/>
              </a:rPr>
              <a:t>电力：0.1229千克标准煤/千瓦小时=1.229万吨标准煤/亿千瓦时</a:t>
            </a:r>
          </a:p>
          <a:p>
            <a:pPr algn="ctr"/>
            <a:r>
              <a:rPr lang="zh-CN" altLang="en-US" sz="2000">
                <a:cs typeface="HarmonyOS Sans SC Medium" panose="00000600000000000000" charset="-122"/>
              </a:rPr>
              <a:t>天然气：1.33千克标准煤/立方米=13.3万吨标准煤/亿立方米</a:t>
            </a:r>
          </a:p>
          <a:p>
            <a:pPr algn="ctr"/>
            <a:r>
              <a:rPr lang="zh-CN" altLang="en-US" sz="2000">
                <a:cs typeface="HarmonyOS Sans SC Medium" panose="00000600000000000000" charset="-122"/>
              </a:rPr>
              <a:t>煤炭</a:t>
            </a:r>
            <a:r>
              <a:rPr lang="en-US" altLang="zh-CN" sz="2000">
                <a:cs typeface="HarmonyOS Sans SC Medium" panose="00000600000000000000" charset="-122"/>
              </a:rPr>
              <a:t>/</a:t>
            </a:r>
            <a:r>
              <a:rPr lang="zh-CN" altLang="en-US" sz="2000">
                <a:cs typeface="HarmonyOS Sans SC Medium" panose="00000600000000000000" charset="-122"/>
              </a:rPr>
              <a:t>原煤：0.7143千克标准煤/千克=0.7143万吨标准煤/万吨</a:t>
            </a:r>
          </a:p>
          <a:p>
            <a:pPr algn="ctr"/>
            <a:r>
              <a:rPr lang="zh-CN" altLang="en-US" sz="2000">
                <a:cs typeface="HarmonyOS Sans SC Medium" panose="00000600000000000000" charset="-122"/>
              </a:rPr>
              <a:t>石油/原油：1.4286千克标准煤/千克=1.4286万吨标准煤/万吨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2002155" y="4641850"/>
            <a:ext cx="3507105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>
                <a:sym typeface="+mn-ea"/>
              </a:rPr>
              <a:t>将原始数据集中的相关数据比对，选用</a:t>
            </a:r>
            <a:r>
              <a:rPr lang="zh-CN" altLang="en-US" sz="2400" u="sng">
                <a:sym typeface="+mn-ea"/>
              </a:rPr>
              <a:t>电热当量计算法</a:t>
            </a:r>
            <a:r>
              <a:rPr lang="zh-CN" altLang="en-US" sz="2400">
                <a:sym typeface="+mn-ea"/>
              </a:rPr>
              <a:t>处理数据，</a:t>
            </a:r>
            <a:r>
              <a:rPr lang="zh-CN" altLang="en-US" sz="2400" u="sng">
                <a:sym typeface="+mn-ea"/>
              </a:rPr>
              <a:t>将不同单位的数据统一</a:t>
            </a:r>
            <a:r>
              <a:rPr lang="zh-CN" altLang="en-US" sz="2400">
                <a:sym typeface="+mn-ea"/>
              </a:rPr>
              <a:t>，相关计算公式：</a:t>
            </a:r>
          </a:p>
        </p:txBody>
      </p:sp>
    </p:spTree>
    <p:custDataLst>
      <p:tags r:id="rId1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b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190740" y="913130"/>
            <a:ext cx="4043680" cy="56311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5B688A"/>
                </a:solidFill>
                <a:latin typeface="HarmonyOS Sans SC Medium" panose="00000600000000000000" charset="-122"/>
                <a:ea typeface="HarmonyOS Sans SC Medium" panose="00000600000000000000" charset="-122"/>
                <a:cs typeface="HarmonyOS Sans SC Medium" panose="00000600000000000000" charset="-122"/>
              </a:rPr>
              <a:t>桑基图(Sankey Diagram)又称</a:t>
            </a:r>
            <a:r>
              <a:rPr lang="zh-CN" altLang="en-US" u="sng" dirty="0">
                <a:solidFill>
                  <a:srgbClr val="5B688A"/>
                </a:solidFill>
                <a:latin typeface="HarmonyOS Sans SC Medium" panose="00000600000000000000" charset="-122"/>
                <a:ea typeface="HarmonyOS Sans SC Medium" panose="00000600000000000000" charset="-122"/>
                <a:cs typeface="HarmonyOS Sans SC Medium" panose="00000600000000000000" charset="-122"/>
              </a:rPr>
              <a:t>桑基能量分流图</a:t>
            </a:r>
            <a:r>
              <a:rPr lang="zh-CN" altLang="en-US" dirty="0">
                <a:solidFill>
                  <a:srgbClr val="5B688A"/>
                </a:solidFill>
                <a:latin typeface="HarmonyOS Sans SC Medium" panose="00000600000000000000" charset="-122"/>
                <a:ea typeface="HarmonyOS Sans SC Medium" panose="00000600000000000000" charset="-122"/>
                <a:cs typeface="HarmonyOS Sans SC Medium" panose="00000600000000000000" charset="-122"/>
              </a:rPr>
              <a:t>或</a:t>
            </a:r>
            <a:r>
              <a:rPr lang="zh-CN" altLang="en-US" u="sng" dirty="0">
                <a:solidFill>
                  <a:srgbClr val="5B688A"/>
                </a:solidFill>
                <a:latin typeface="HarmonyOS Sans SC Medium" panose="00000600000000000000" charset="-122"/>
                <a:ea typeface="HarmonyOS Sans SC Medium" panose="00000600000000000000" charset="-122"/>
                <a:cs typeface="HarmonyOS Sans SC Medium" panose="00000600000000000000" charset="-122"/>
              </a:rPr>
              <a:t>桑基能量平衡图</a:t>
            </a:r>
            <a:r>
              <a:rPr lang="zh-CN" altLang="en-US" dirty="0">
                <a:solidFill>
                  <a:srgbClr val="5B688A"/>
                </a:solidFill>
                <a:latin typeface="HarmonyOS Sans SC Medium" panose="00000600000000000000" charset="-122"/>
                <a:ea typeface="HarmonyOS Sans SC Medium" panose="00000600000000000000" charset="-122"/>
                <a:cs typeface="HarmonyOS Sans SC Medium" panose="00000600000000000000" charset="-122"/>
              </a:rPr>
              <a:t>，是一种表现数据间包含和权重关系流向的特定类型流程图。桑基图具有以下几个特点：</a:t>
            </a:r>
          </a:p>
          <a:p>
            <a:r>
              <a:rPr lang="zh-CN" altLang="en-US" dirty="0">
                <a:solidFill>
                  <a:srgbClr val="5B688A"/>
                </a:solidFill>
                <a:latin typeface="HarmonyOS Sans SC Medium" panose="00000600000000000000" charset="-122"/>
                <a:ea typeface="HarmonyOS Sans SC Medium" panose="00000600000000000000" charset="-122"/>
                <a:cs typeface="HarmonyOS Sans SC Medium" panose="00000600000000000000" charset="-122"/>
              </a:rPr>
              <a:t>（1）桑基图遵循能量守恒定律，即起始流量和结束流量相同，无论数据怎样流动，数据的总量从开始到结束都不能有任何的变化，不能在中间过程创造数据，损耗数据应该流向表示损耗的支点。</a:t>
            </a:r>
          </a:p>
          <a:p>
            <a:r>
              <a:rPr lang="zh-CN" altLang="en-US" dirty="0">
                <a:solidFill>
                  <a:srgbClr val="5B688A"/>
                </a:solidFill>
                <a:latin typeface="HarmonyOS Sans SC Medium" panose="00000600000000000000" charset="-122"/>
                <a:ea typeface="HarmonyOS Sans SC Medium" panose="00000600000000000000" charset="-122"/>
                <a:cs typeface="HarmonyOS Sans SC Medium" panose="00000600000000000000" charset="-122"/>
              </a:rPr>
              <a:t>（2）所有主支宽度的总和与所有分支宽度总和相等，保持能量的平衡；线条的宽度成比例地显示此分支占有的流量，线条的颜色代表不同的分支种类。</a:t>
            </a:r>
          </a:p>
          <a:p>
            <a:r>
              <a:rPr lang="zh-CN" altLang="en-US" dirty="0">
                <a:solidFill>
                  <a:srgbClr val="5B688A"/>
                </a:solidFill>
                <a:latin typeface="HarmonyOS Sans SC Medium" panose="00000600000000000000" charset="-122"/>
                <a:ea typeface="HarmonyOS Sans SC Medium" panose="00000600000000000000" charset="-122"/>
                <a:cs typeface="HarmonyOS Sans SC Medium" panose="00000600000000000000" charset="-122"/>
              </a:rPr>
              <a:t>（3）常见的布局形式有左右流向布局和上下流向布局，通过线条流动的位置和归属，来表现各类数据之间的包含与被包含关系。</a:t>
            </a:r>
          </a:p>
        </p:txBody>
      </p:sp>
      <p:pic>
        <p:nvPicPr>
          <p:cNvPr id="100" name="图片 99"/>
          <p:cNvPicPr/>
          <p:nvPr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1457960" y="2334260"/>
            <a:ext cx="5493385" cy="313944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圆角矩形 4"/>
          <p:cNvSpPr/>
          <p:nvPr>
            <p:custDataLst>
              <p:tags r:id="rId3"/>
            </p:custDataLst>
          </p:nvPr>
        </p:nvSpPr>
        <p:spPr>
          <a:xfrm>
            <a:off x="1340485" y="639445"/>
            <a:ext cx="2707640" cy="546735"/>
          </a:xfrm>
          <a:prstGeom prst="roundRect">
            <a:avLst/>
          </a:prstGeom>
          <a:solidFill>
            <a:srgbClr val="5B68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>
                <a:cs typeface="HarmonyOS Sans SC Medium" panose="00000600000000000000" charset="-122"/>
              </a:rPr>
              <a:t>相关资料收集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828800" y="1582420"/>
            <a:ext cx="14154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5B688A"/>
                </a:solidFill>
                <a:latin typeface="HarmonyOS Sans SC Medium" panose="00000600000000000000" charset="-122"/>
                <a:ea typeface="HarmonyOS Sans SC Medium" panose="00000600000000000000" charset="-122"/>
                <a:cs typeface="HarmonyOS Sans SC Medium" panose="00000600000000000000" charset="-122"/>
              </a:rPr>
              <a:t>桑基图：</a:t>
            </a:r>
          </a:p>
        </p:txBody>
      </p:sp>
    </p:spTree>
    <p:custDataLst>
      <p:tags r:id="rId1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b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40005"/>
            <a:ext cx="12192000" cy="6858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1468120" y="2536825"/>
            <a:ext cx="9606280" cy="277050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1170305" y="1334135"/>
            <a:ext cx="10201910" cy="1202690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4"/>
            </p:custDataLst>
          </p:nvPr>
        </p:nvSpPr>
        <p:spPr>
          <a:xfrm>
            <a:off x="1828800" y="628015"/>
            <a:ext cx="24917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5B688A"/>
                </a:solidFill>
                <a:latin typeface="HarmonyOS Sans SC Medium" panose="00000600000000000000" charset="-122"/>
                <a:ea typeface="HarmonyOS Sans SC Medium" panose="00000600000000000000" charset="-122"/>
                <a:cs typeface="HarmonyOS Sans SC Medium" panose="00000600000000000000" charset="-122"/>
              </a:rPr>
              <a:t>碳排放核算：</a:t>
            </a:r>
          </a:p>
        </p:txBody>
      </p:sp>
    </p:spTree>
    <p:custDataLst>
      <p:tags r:id="rId1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b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0005"/>
            <a:ext cx="12192000" cy="6858000"/>
          </a:xfrm>
          <a:prstGeom prst="rect">
            <a:avLst/>
          </a:prstGeom>
        </p:spPr>
      </p:pic>
      <p:pic>
        <p:nvPicPr>
          <p:cNvPr id="3" name="图片 1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6448425" y="7620"/>
            <a:ext cx="4460875" cy="690118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文本框 3"/>
          <p:cNvSpPr txBox="1"/>
          <p:nvPr/>
        </p:nvSpPr>
        <p:spPr>
          <a:xfrm>
            <a:off x="1630045" y="1486535"/>
            <a:ext cx="43935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具体的每种能源消耗燃料参数如右表所示：</a:t>
            </a:r>
          </a:p>
        </p:txBody>
      </p:sp>
      <p:pic>
        <p:nvPicPr>
          <p:cNvPr id="5" name="图片 4" descr="49B58PICwu9kmhGS8UMPX812_PIC20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61135" y="2232025"/>
            <a:ext cx="4730750" cy="3451225"/>
          </a:xfrm>
          <a:prstGeom prst="roundRect">
            <a:avLst/>
          </a:prstGeom>
          <a:ln>
            <a:solidFill>
              <a:schemeClr val="accent1"/>
            </a:solidFill>
          </a:ln>
        </p:spPr>
      </p:pic>
    </p:spTree>
    <p:custDataLst>
      <p:tags r:id="rId1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b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21560" y="1293495"/>
            <a:ext cx="7452995" cy="5323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sz="2000" dirty="0">
                <a:solidFill>
                  <a:srgbClr val="5B688A"/>
                </a:solidFill>
                <a:latin typeface="HarmonyOS Sans SC Medium" panose="00000600000000000000" charset="-122"/>
                <a:ea typeface="HarmonyOS Sans SC Medium" panose="00000600000000000000" charset="-122"/>
                <a:cs typeface="HarmonyOS Sans SC Medium" panose="00000600000000000000" charset="-122"/>
              </a:rPr>
              <a:t>在绘制碳流图时，为了使图形不过于复杂且能真实反映能源流动和碳排放情况，绘制图形时做了如下简化</a:t>
            </a:r>
            <a:r>
              <a:rPr lang="zh-CN" sz="2000" dirty="0">
                <a:solidFill>
                  <a:srgbClr val="5B688A"/>
                </a:solidFill>
                <a:latin typeface="HarmonyOS Sans SC Medium" panose="00000600000000000000" charset="-122"/>
                <a:ea typeface="HarmonyOS Sans SC Medium" panose="00000600000000000000" charset="-122"/>
                <a:cs typeface="HarmonyOS Sans SC Medium" panose="00000600000000000000" charset="-122"/>
              </a:rPr>
              <a:t>：</a:t>
            </a:r>
            <a:endParaRPr sz="2000" dirty="0">
              <a:solidFill>
                <a:srgbClr val="5B688A"/>
              </a:solidFill>
              <a:latin typeface="HarmonyOS Sans SC Medium" panose="00000600000000000000" charset="-122"/>
              <a:ea typeface="HarmonyOS Sans SC Medium" panose="00000600000000000000" charset="-122"/>
              <a:cs typeface="HarmonyOS Sans SC Medium" panose="00000600000000000000" charset="-122"/>
            </a:endParaRPr>
          </a:p>
          <a:p>
            <a:r>
              <a:rPr sz="2000" dirty="0">
                <a:solidFill>
                  <a:srgbClr val="5B688A"/>
                </a:solidFill>
                <a:latin typeface="HarmonyOS Sans SC Medium" panose="00000600000000000000" charset="-122"/>
                <a:ea typeface="HarmonyOS Sans SC Medium" panose="00000600000000000000" charset="-122"/>
                <a:cs typeface="HarmonyOS Sans SC Medium" panose="00000600000000000000" charset="-122"/>
              </a:rPr>
              <a:t>(1)根据文献《国民经济行业分类》，在绘制能流图时对产业进行了划分。二氧化碳排放量的大小受不同产业和不同种类化石能源决定, 碳流图左侧表示不同种类的能源流动情况, 碳流图右侧为各个产业的能源消费结构，农、林、牧、渔业属于第一产业；工业和建筑业属于第二产业；交通运输、仓储和邮政业、批发、零售业和住宿、餐营业以及其他属于第三产业；生活消费独立于3个产业之外，包括城镇和乡村能源消费；以及火力发电和供热。</a:t>
            </a:r>
          </a:p>
          <a:p>
            <a:r>
              <a:rPr sz="2000" dirty="0">
                <a:solidFill>
                  <a:srgbClr val="5B688A"/>
                </a:solidFill>
                <a:latin typeface="HarmonyOS Sans SC Medium" panose="00000600000000000000" charset="-122"/>
                <a:ea typeface="HarmonyOS Sans SC Medium" panose="00000600000000000000" charset="-122"/>
                <a:cs typeface="HarmonyOS Sans SC Medium" panose="00000600000000000000" charset="-122"/>
              </a:rPr>
              <a:t>(2)对不同燃料品种进行了合并，如原煤和煤炭制品统称为煤炭、原油及其石油制品统称为石油、天然气和液化天然气统称为天然气。</a:t>
            </a:r>
          </a:p>
          <a:p>
            <a:r>
              <a:rPr sz="2000" dirty="0">
                <a:solidFill>
                  <a:srgbClr val="5B688A"/>
                </a:solidFill>
                <a:latin typeface="HarmonyOS Sans SC Medium" panose="00000600000000000000" charset="-122"/>
                <a:ea typeface="HarmonyOS Sans SC Medium" panose="00000600000000000000" charset="-122"/>
                <a:cs typeface="HarmonyOS Sans SC Medium" panose="00000600000000000000" charset="-122"/>
              </a:rPr>
              <a:t>(3)二氧化碳是在化石能源的燃烧过程中产生的，因此在碳流图绘制时参考《高比例新能源接入下电力系统惯量相关问题研究综述》的计算方法，即在计算碳排放时只考虑煤炭、石油和天然气在用于火力发电、供热以及终端能源消费时产生的碳排放，不考虑化石能源用于原材料、其他加工转化环节的碳排放。</a:t>
            </a:r>
          </a:p>
        </p:txBody>
      </p:sp>
      <p:sp>
        <p:nvSpPr>
          <p:cNvPr id="3" name="圆角矩形 2"/>
          <p:cNvSpPr/>
          <p:nvPr>
            <p:custDataLst>
              <p:tags r:id="rId2"/>
            </p:custDataLst>
          </p:nvPr>
        </p:nvSpPr>
        <p:spPr>
          <a:xfrm>
            <a:off x="885190" y="591185"/>
            <a:ext cx="3766820" cy="546735"/>
          </a:xfrm>
          <a:prstGeom prst="roundRect">
            <a:avLst/>
          </a:prstGeom>
          <a:solidFill>
            <a:srgbClr val="5B68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>
                <a:cs typeface="HarmonyOS Sans SC Medium" panose="00000600000000000000" charset="-122"/>
              </a:rPr>
              <a:t>数据处理过程和结果</a:t>
            </a:r>
          </a:p>
        </p:txBody>
      </p:sp>
    </p:spTree>
    <p:custDataLst>
      <p:tags r:id="rId1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b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1435" y="1043940"/>
            <a:ext cx="84740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sz="2800" dirty="0">
                <a:solidFill>
                  <a:srgbClr val="5B688A"/>
                </a:solidFill>
                <a:latin typeface="HarmonyOS Sans SC Medium" panose="00000600000000000000" charset="-122"/>
                <a:ea typeface="HarmonyOS Sans SC Medium" panose="00000600000000000000" charset="-122"/>
                <a:cs typeface="HarmonyOS Sans SC Medium" panose="00000600000000000000" charset="-122"/>
              </a:rPr>
              <a:t>结合分产业能源消费</a:t>
            </a:r>
            <a:r>
              <a:rPr lang="en-US" altLang="zh-CN" sz="2800" dirty="0">
                <a:solidFill>
                  <a:srgbClr val="5B688A"/>
                </a:solidFill>
                <a:latin typeface="HarmonyOS Sans SC Medium" panose="00000600000000000000" charset="-122"/>
                <a:ea typeface="HarmonyOS Sans SC Medium" panose="00000600000000000000" charset="-122"/>
                <a:cs typeface="HarmonyOS Sans SC Medium" panose="00000600000000000000" charset="-122"/>
              </a:rPr>
              <a:t>csv</a:t>
            </a:r>
            <a:r>
              <a:rPr lang="zh-CN" altLang="en-US" sz="2800" dirty="0">
                <a:solidFill>
                  <a:srgbClr val="5B688A"/>
                </a:solidFill>
                <a:latin typeface="HarmonyOS Sans SC Medium" panose="00000600000000000000" charset="-122"/>
                <a:ea typeface="HarmonyOS Sans SC Medium" panose="00000600000000000000" charset="-122"/>
                <a:cs typeface="HarmonyOS Sans SC Medium" panose="00000600000000000000" charset="-122"/>
              </a:rPr>
              <a:t>数据集和碳排放量转换公式：</a:t>
            </a: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589405" y="1773555"/>
            <a:ext cx="9013190" cy="259969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178050" y="4688840"/>
            <a:ext cx="7835900" cy="119697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2800"/>
              <a:t>我们绘制了从煤炭、石油、天然气流向第一、二、三产业、供热、火力发电、居民生活等产业的碳流图，并得到我国</a:t>
            </a:r>
            <a:r>
              <a:rPr lang="en-US" altLang="zh-CN" sz="2800"/>
              <a:t>2015~2021</a:t>
            </a:r>
            <a:r>
              <a:rPr lang="zh-CN" altLang="en-US" sz="2800"/>
              <a:t>年各年的总碳排量。</a:t>
            </a:r>
          </a:p>
        </p:txBody>
      </p:sp>
    </p:spTree>
    <p:custDataLst>
      <p:tags r:id="rId1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b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4" name="组合 23"/>
          <p:cNvGrpSpPr/>
          <p:nvPr/>
        </p:nvGrpSpPr>
        <p:grpSpPr>
          <a:xfrm>
            <a:off x="8836025" y="518160"/>
            <a:ext cx="571552" cy="396240"/>
            <a:chOff x="4955" y="1777"/>
            <a:chExt cx="2169" cy="1503"/>
          </a:xfrm>
        </p:grpSpPr>
        <p:sp>
          <p:nvSpPr>
            <p:cNvPr id="25" name="任意多边形 24"/>
            <p:cNvSpPr/>
            <p:nvPr/>
          </p:nvSpPr>
          <p:spPr>
            <a:xfrm>
              <a:off x="5853" y="1777"/>
              <a:ext cx="432" cy="1234"/>
            </a:xfrm>
            <a:custGeom>
              <a:avLst/>
              <a:gdLst>
                <a:gd name="connsiteX0" fmla="*/ 72 w 432"/>
                <a:gd name="connsiteY0" fmla="*/ 90 h 1234"/>
                <a:gd name="connsiteX1" fmla="*/ 151 w 432"/>
                <a:gd name="connsiteY1" fmla="*/ 0 h 1234"/>
                <a:gd name="connsiteX2" fmla="*/ 271 w 432"/>
                <a:gd name="connsiteY2" fmla="*/ 0 h 1234"/>
                <a:gd name="connsiteX3" fmla="*/ 349 w 432"/>
                <a:gd name="connsiteY3" fmla="*/ 79 h 1234"/>
                <a:gd name="connsiteX4" fmla="*/ 432 w 432"/>
                <a:gd name="connsiteY4" fmla="*/ 1162 h 1234"/>
                <a:gd name="connsiteX5" fmla="*/ 360 w 432"/>
                <a:gd name="connsiteY5" fmla="*/ 1234 h 1234"/>
                <a:gd name="connsiteX6" fmla="*/ 72 w 432"/>
                <a:gd name="connsiteY6" fmla="*/ 1234 h 1234"/>
                <a:gd name="connsiteX7" fmla="*/ 0 w 432"/>
                <a:gd name="connsiteY7" fmla="*/ 1162 h 1234"/>
                <a:gd name="connsiteX8" fmla="*/ 72 w 432"/>
                <a:gd name="connsiteY8" fmla="*/ 90 h 1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2" h="1234">
                  <a:moveTo>
                    <a:pt x="72" y="90"/>
                  </a:moveTo>
                  <a:cubicBezTo>
                    <a:pt x="72" y="50"/>
                    <a:pt x="111" y="0"/>
                    <a:pt x="151" y="0"/>
                  </a:cubicBezTo>
                  <a:lnTo>
                    <a:pt x="271" y="0"/>
                  </a:lnTo>
                  <a:cubicBezTo>
                    <a:pt x="311" y="0"/>
                    <a:pt x="349" y="39"/>
                    <a:pt x="349" y="79"/>
                  </a:cubicBezTo>
                  <a:lnTo>
                    <a:pt x="432" y="1162"/>
                  </a:lnTo>
                  <a:cubicBezTo>
                    <a:pt x="432" y="1202"/>
                    <a:pt x="400" y="1234"/>
                    <a:pt x="360" y="1234"/>
                  </a:cubicBezTo>
                  <a:lnTo>
                    <a:pt x="72" y="1234"/>
                  </a:lnTo>
                  <a:cubicBezTo>
                    <a:pt x="32" y="1234"/>
                    <a:pt x="0" y="1202"/>
                    <a:pt x="0" y="1162"/>
                  </a:cubicBezTo>
                  <a:lnTo>
                    <a:pt x="72" y="9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HarmonyOS Sans SC Medium" panose="00000600000000000000" charset="-122"/>
              </a:endParaRPr>
            </a:p>
          </p:txBody>
        </p:sp>
        <p:sp>
          <p:nvSpPr>
            <p:cNvPr id="26" name="任意多边形 25"/>
            <p:cNvSpPr/>
            <p:nvPr/>
          </p:nvSpPr>
          <p:spPr>
            <a:xfrm rot="7200000">
              <a:off x="6291" y="2419"/>
              <a:ext cx="432" cy="1234"/>
            </a:xfrm>
            <a:custGeom>
              <a:avLst/>
              <a:gdLst>
                <a:gd name="connsiteX0" fmla="*/ 72 w 432"/>
                <a:gd name="connsiteY0" fmla="*/ 90 h 1234"/>
                <a:gd name="connsiteX1" fmla="*/ 151 w 432"/>
                <a:gd name="connsiteY1" fmla="*/ 0 h 1234"/>
                <a:gd name="connsiteX2" fmla="*/ 271 w 432"/>
                <a:gd name="connsiteY2" fmla="*/ 0 h 1234"/>
                <a:gd name="connsiteX3" fmla="*/ 349 w 432"/>
                <a:gd name="connsiteY3" fmla="*/ 79 h 1234"/>
                <a:gd name="connsiteX4" fmla="*/ 432 w 432"/>
                <a:gd name="connsiteY4" fmla="*/ 1162 h 1234"/>
                <a:gd name="connsiteX5" fmla="*/ 360 w 432"/>
                <a:gd name="connsiteY5" fmla="*/ 1234 h 1234"/>
                <a:gd name="connsiteX6" fmla="*/ 72 w 432"/>
                <a:gd name="connsiteY6" fmla="*/ 1234 h 1234"/>
                <a:gd name="connsiteX7" fmla="*/ 0 w 432"/>
                <a:gd name="connsiteY7" fmla="*/ 1162 h 1234"/>
                <a:gd name="connsiteX8" fmla="*/ 72 w 432"/>
                <a:gd name="connsiteY8" fmla="*/ 90 h 1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2" h="1234">
                  <a:moveTo>
                    <a:pt x="72" y="90"/>
                  </a:moveTo>
                  <a:cubicBezTo>
                    <a:pt x="72" y="50"/>
                    <a:pt x="111" y="0"/>
                    <a:pt x="151" y="0"/>
                  </a:cubicBezTo>
                  <a:lnTo>
                    <a:pt x="271" y="0"/>
                  </a:lnTo>
                  <a:cubicBezTo>
                    <a:pt x="311" y="0"/>
                    <a:pt x="349" y="39"/>
                    <a:pt x="349" y="79"/>
                  </a:cubicBezTo>
                  <a:lnTo>
                    <a:pt x="432" y="1162"/>
                  </a:lnTo>
                  <a:cubicBezTo>
                    <a:pt x="432" y="1202"/>
                    <a:pt x="400" y="1234"/>
                    <a:pt x="360" y="1234"/>
                  </a:cubicBezTo>
                  <a:lnTo>
                    <a:pt x="72" y="1234"/>
                  </a:lnTo>
                  <a:cubicBezTo>
                    <a:pt x="32" y="1234"/>
                    <a:pt x="0" y="1202"/>
                    <a:pt x="0" y="1162"/>
                  </a:cubicBezTo>
                  <a:lnTo>
                    <a:pt x="72" y="9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HarmonyOS Sans SC Medium" panose="00000600000000000000" charset="-122"/>
              </a:endParaRPr>
            </a:p>
          </p:txBody>
        </p:sp>
        <p:sp>
          <p:nvSpPr>
            <p:cNvPr id="27" name="任意多边形 26"/>
            <p:cNvSpPr/>
            <p:nvPr/>
          </p:nvSpPr>
          <p:spPr>
            <a:xfrm rot="14160000">
              <a:off x="5356" y="2447"/>
              <a:ext cx="432" cy="1234"/>
            </a:xfrm>
            <a:custGeom>
              <a:avLst/>
              <a:gdLst>
                <a:gd name="connsiteX0" fmla="*/ 72 w 432"/>
                <a:gd name="connsiteY0" fmla="*/ 90 h 1234"/>
                <a:gd name="connsiteX1" fmla="*/ 151 w 432"/>
                <a:gd name="connsiteY1" fmla="*/ 0 h 1234"/>
                <a:gd name="connsiteX2" fmla="*/ 271 w 432"/>
                <a:gd name="connsiteY2" fmla="*/ 0 h 1234"/>
                <a:gd name="connsiteX3" fmla="*/ 349 w 432"/>
                <a:gd name="connsiteY3" fmla="*/ 79 h 1234"/>
                <a:gd name="connsiteX4" fmla="*/ 432 w 432"/>
                <a:gd name="connsiteY4" fmla="*/ 1162 h 1234"/>
                <a:gd name="connsiteX5" fmla="*/ 360 w 432"/>
                <a:gd name="connsiteY5" fmla="*/ 1234 h 1234"/>
                <a:gd name="connsiteX6" fmla="*/ 72 w 432"/>
                <a:gd name="connsiteY6" fmla="*/ 1234 h 1234"/>
                <a:gd name="connsiteX7" fmla="*/ 0 w 432"/>
                <a:gd name="connsiteY7" fmla="*/ 1162 h 1234"/>
                <a:gd name="connsiteX8" fmla="*/ 72 w 432"/>
                <a:gd name="connsiteY8" fmla="*/ 90 h 1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2" h="1234">
                  <a:moveTo>
                    <a:pt x="72" y="90"/>
                  </a:moveTo>
                  <a:cubicBezTo>
                    <a:pt x="72" y="50"/>
                    <a:pt x="111" y="0"/>
                    <a:pt x="151" y="0"/>
                  </a:cubicBezTo>
                  <a:lnTo>
                    <a:pt x="271" y="0"/>
                  </a:lnTo>
                  <a:cubicBezTo>
                    <a:pt x="311" y="0"/>
                    <a:pt x="349" y="39"/>
                    <a:pt x="349" y="79"/>
                  </a:cubicBezTo>
                  <a:lnTo>
                    <a:pt x="432" y="1162"/>
                  </a:lnTo>
                  <a:cubicBezTo>
                    <a:pt x="432" y="1202"/>
                    <a:pt x="400" y="1234"/>
                    <a:pt x="360" y="1234"/>
                  </a:cubicBezTo>
                  <a:lnTo>
                    <a:pt x="72" y="1234"/>
                  </a:lnTo>
                  <a:cubicBezTo>
                    <a:pt x="32" y="1234"/>
                    <a:pt x="0" y="1202"/>
                    <a:pt x="0" y="1162"/>
                  </a:cubicBezTo>
                  <a:lnTo>
                    <a:pt x="72" y="9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HarmonyOS Sans SC Medium" panose="00000600000000000000" charset="-122"/>
              </a:endParaRPr>
            </a:p>
          </p:txBody>
        </p:sp>
      </p:grpSp>
      <p:sp>
        <p:nvSpPr>
          <p:cNvPr id="28" name="文本框 27"/>
          <p:cNvSpPr txBox="1"/>
          <p:nvPr/>
        </p:nvSpPr>
        <p:spPr>
          <a:xfrm>
            <a:off x="9427210" y="418465"/>
            <a:ext cx="229997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>
                <a:solidFill>
                  <a:schemeClr val="bg1"/>
                </a:solidFill>
                <a:latin typeface="HarmonyOS Sans SC Medium" panose="00000600000000000000" charset="-122"/>
                <a:ea typeface="HarmonyOS Sans SC Medium" panose="00000600000000000000" charset="-122"/>
                <a:cs typeface="HarmonyOS Sans SC Medium" panose="00000600000000000000" charset="-122"/>
              </a:rPr>
              <a:t>YOUR LOGO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9590405" y="779780"/>
            <a:ext cx="167640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000">
                <a:solidFill>
                  <a:schemeClr val="bg1"/>
                </a:solidFill>
                <a:latin typeface="HarmonyOS Sans SC Medium" panose="00000600000000000000" charset="-122"/>
                <a:ea typeface="HarmonyOS Sans SC Medium" panose="00000600000000000000" charset="-122"/>
                <a:cs typeface="HarmonyOS Sans SC Medium" panose="00000600000000000000" charset="-122"/>
              </a:rPr>
              <a:t>COMPANY</a:t>
            </a:r>
          </a:p>
        </p:txBody>
      </p:sp>
      <p:grpSp>
        <p:nvGrpSpPr>
          <p:cNvPr id="10" name="组合 9"/>
          <p:cNvGrpSpPr/>
          <p:nvPr/>
        </p:nvGrpSpPr>
        <p:grpSpPr>
          <a:xfrm>
            <a:off x="807085" y="2911475"/>
            <a:ext cx="3416300" cy="969010"/>
            <a:chOff x="4611" y="4865"/>
            <a:chExt cx="5380" cy="1526"/>
          </a:xfrm>
        </p:grpSpPr>
        <p:sp>
          <p:nvSpPr>
            <p:cNvPr id="5" name="文本框 4"/>
            <p:cNvSpPr txBox="1"/>
            <p:nvPr/>
          </p:nvSpPr>
          <p:spPr>
            <a:xfrm>
              <a:off x="5775" y="4865"/>
              <a:ext cx="2848" cy="9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320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  <a:cs typeface="HarmonyOS Sans SC Medium" panose="00000600000000000000" charset="-122"/>
                </a:rPr>
                <a:t>视图总览</a:t>
              </a:r>
            </a:p>
          </p:txBody>
        </p:sp>
        <p:sp>
          <p:nvSpPr>
            <p:cNvPr id="33" name="稻壳夜秋https://www.docer.com/works?userid=555357443"/>
            <p:cNvSpPr txBox="1"/>
            <p:nvPr/>
          </p:nvSpPr>
          <p:spPr>
            <a:xfrm>
              <a:off x="4611" y="5773"/>
              <a:ext cx="5380" cy="618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en-US" altLang="zh-CN" sz="1600">
                  <a:solidFill>
                    <a:schemeClr val="bg1"/>
                  </a:solidFill>
                  <a:latin typeface="HarmonyOS Sans SC Medium" panose="00000600000000000000" charset="-122"/>
                  <a:ea typeface="HarmonyOS Sans SC Medium" panose="00000600000000000000" charset="-122"/>
                  <a:cs typeface="HarmonyOS Sans SC Medium" panose="00000600000000000000" charset="-122"/>
                  <a:sym typeface="+mn-ea"/>
                </a:rPr>
                <a:t>Overall View</a:t>
              </a:r>
              <a:endParaRPr lang="zh-CN" altLang="en-US" sz="1600">
                <a:solidFill>
                  <a:schemeClr val="bg1"/>
                </a:solidFill>
                <a:latin typeface="HarmonyOS Sans SC Medium" panose="00000600000000000000" charset="-122"/>
                <a:ea typeface="HarmonyOS Sans SC Medium" panose="00000600000000000000" charset="-122"/>
                <a:cs typeface="HarmonyOS Sans SC Medium" panose="00000600000000000000" charset="-122"/>
                <a:sym typeface="+mn-ea"/>
              </a:endParaRPr>
            </a:p>
          </p:txBody>
        </p:sp>
      </p:grpSp>
      <p:sp>
        <p:nvSpPr>
          <p:cNvPr id="3" name="椭圆 2"/>
          <p:cNvSpPr/>
          <p:nvPr/>
        </p:nvSpPr>
        <p:spPr>
          <a:xfrm>
            <a:off x="1885315" y="1493520"/>
            <a:ext cx="1209675" cy="1209675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7200">
                <a:solidFill>
                  <a:srgbClr val="5B688A"/>
                </a:solidFill>
                <a:latin typeface="思源宋体 CN Heavy" panose="02020900000000000000" charset="-122"/>
                <a:ea typeface="思源宋体 CN Heavy" panose="02020900000000000000" charset="-122"/>
                <a:cs typeface="HarmonyOS Sans SC Medium" panose="00000600000000000000" charset="-122"/>
                <a:sym typeface="+mn-ea"/>
              </a:rPr>
              <a:t>2</a:t>
            </a:r>
            <a:endParaRPr lang="en-US" altLang="zh-CN" sz="7200">
              <a:solidFill>
                <a:srgbClr val="5B688A"/>
              </a:solidFill>
              <a:latin typeface="思源宋体 CN Heavy" panose="02020900000000000000" charset="-122"/>
              <a:ea typeface="思源宋体 CN Heavy" panose="02020900000000000000" charset="-122"/>
              <a:cs typeface="HarmonyOS Sans SC Medium" panose="00000600000000000000" charset="-122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b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圆角矩形 5"/>
          <p:cNvSpPr/>
          <p:nvPr>
            <p:custDataLst>
              <p:tags r:id="rId2"/>
            </p:custDataLst>
          </p:nvPr>
        </p:nvSpPr>
        <p:spPr>
          <a:xfrm>
            <a:off x="7893050" y="461010"/>
            <a:ext cx="2345690" cy="547370"/>
          </a:xfrm>
          <a:prstGeom prst="roundRect">
            <a:avLst/>
          </a:prstGeom>
          <a:solidFill>
            <a:srgbClr val="5B68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>
                <a:cs typeface="HarmonyOS Sans SC Medium" panose="00000600000000000000" charset="-122"/>
              </a:rPr>
              <a:t>可视化设计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1905000" y="4325620"/>
            <a:ext cx="10067925" cy="196405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/>
              <a:t>1</a:t>
            </a:r>
            <a:r>
              <a:rPr lang="zh-CN" altLang="en-US"/>
              <a:t>、条形图：纵轴为地区，横轴为相关能源生产量，按由大到小的顺序排列</a:t>
            </a:r>
          </a:p>
          <a:p>
            <a:r>
              <a:rPr lang="en-US" altLang="zh-CN"/>
              <a:t>2</a:t>
            </a:r>
            <a:r>
              <a:rPr lang="zh-CN" altLang="en-US"/>
              <a:t>、地图</a:t>
            </a:r>
            <a:r>
              <a:rPr lang="en-US" altLang="zh-CN"/>
              <a:t>(</a:t>
            </a:r>
            <a:r>
              <a:rPr lang="zh-CN" altLang="en-US"/>
              <a:t>气泡图</a:t>
            </a:r>
            <a:r>
              <a:rPr lang="en-US" altLang="zh-CN"/>
              <a:t>)</a:t>
            </a:r>
            <a:r>
              <a:rPr lang="zh-CN" altLang="en-US"/>
              <a:t>：按不同地区颜色深浅</a:t>
            </a:r>
            <a:r>
              <a:rPr lang="en-US" altLang="zh-CN"/>
              <a:t>/</a:t>
            </a:r>
            <a:r>
              <a:rPr lang="zh-CN" altLang="en-US"/>
              <a:t>气泡大小反映当地能源产量大小</a:t>
            </a:r>
          </a:p>
          <a:p>
            <a:r>
              <a:rPr lang="en-US" altLang="zh-CN"/>
              <a:t>3</a:t>
            </a:r>
            <a:r>
              <a:rPr lang="zh-CN" altLang="en-US"/>
              <a:t>、径向堆叠条形图：圆周为地区，径向为能源生产量</a:t>
            </a:r>
            <a:r>
              <a:rPr lang="en-US" altLang="zh-CN"/>
              <a:t>(</a:t>
            </a:r>
            <a:r>
              <a:rPr lang="zh-CN" altLang="en-US"/>
              <a:t>不同能源种类堆叠）</a:t>
            </a:r>
          </a:p>
          <a:p>
            <a:r>
              <a:rPr lang="en-US" altLang="zh-CN">
                <a:sym typeface="+mn-ea"/>
              </a:rPr>
              <a:t>4</a:t>
            </a:r>
            <a:r>
              <a:rPr lang="zh-CN" altLang="en-US">
                <a:sym typeface="+mn-ea"/>
              </a:rPr>
              <a:t>、组合图</a:t>
            </a:r>
            <a:r>
              <a:rPr lang="en-US" altLang="zh-CN">
                <a:sym typeface="+mn-ea"/>
              </a:rPr>
              <a:t>(</a:t>
            </a:r>
            <a:r>
              <a:rPr lang="zh-CN" altLang="en-US">
                <a:sym typeface="+mn-ea"/>
              </a:rPr>
              <a:t>折线图</a:t>
            </a:r>
            <a:r>
              <a:rPr lang="en-US" altLang="zh-CN">
                <a:sym typeface="+mn-ea"/>
              </a:rPr>
              <a:t>+</a:t>
            </a:r>
            <a:r>
              <a:rPr lang="zh-CN" altLang="en-US">
                <a:sym typeface="+mn-ea"/>
              </a:rPr>
              <a:t>柱状图</a:t>
            </a:r>
            <a:r>
              <a:rPr lang="en-US" altLang="zh-CN">
                <a:sym typeface="+mn-ea"/>
              </a:rPr>
              <a:t>)</a:t>
            </a:r>
            <a:r>
              <a:rPr lang="zh-CN" altLang="en-US">
                <a:sym typeface="+mn-ea"/>
              </a:rPr>
              <a:t>：一种横轴为年份，折线图纵轴为不同能源消耗占比，柱状图纵轴为能源消耗总量；另一种横轴为年份，折线图纵轴为供需关系比，柱状图纵轴为过需消费量</a:t>
            </a:r>
            <a:endParaRPr lang="zh-CN" altLang="en-US"/>
          </a:p>
          <a:p>
            <a:r>
              <a:rPr lang="en-US" altLang="zh-CN"/>
              <a:t>5</a:t>
            </a:r>
            <a:r>
              <a:rPr lang="zh-CN" altLang="en-US"/>
              <a:t>、碳流图：能量起点为不同种类能源，分别流向不同产业</a:t>
            </a:r>
            <a:r>
              <a:rPr lang="en-US" altLang="zh-CN"/>
              <a:t>(</a:t>
            </a:r>
            <a:r>
              <a:rPr lang="zh-CN" altLang="en-US"/>
              <a:t>第一</a:t>
            </a:r>
            <a:r>
              <a:rPr lang="en-US" altLang="zh-CN"/>
              <a:t>/</a:t>
            </a:r>
            <a:r>
              <a:rPr lang="zh-CN" altLang="en-US"/>
              <a:t>第二</a:t>
            </a:r>
            <a:r>
              <a:rPr lang="en-US" altLang="zh-CN"/>
              <a:t>/</a:t>
            </a:r>
            <a:r>
              <a:rPr lang="zh-CN" altLang="en-US"/>
              <a:t>第三产业</a:t>
            </a:r>
            <a:r>
              <a:rPr lang="en-US" altLang="zh-CN"/>
              <a:t>/</a:t>
            </a:r>
            <a:r>
              <a:rPr lang="zh-CN" altLang="en-US"/>
              <a:t>居民生活</a:t>
            </a:r>
            <a:r>
              <a:rPr lang="en-US" altLang="zh-CN"/>
              <a:t>)</a:t>
            </a:r>
            <a:endParaRPr lang="zh-CN" altLang="en-US"/>
          </a:p>
          <a:p>
            <a:r>
              <a:rPr lang="zh-CN" altLang="en-US"/>
              <a:t>交互设计：可选择年份</a:t>
            </a:r>
            <a:r>
              <a:rPr lang="en-US" altLang="zh-CN"/>
              <a:t>(2015</a:t>
            </a:r>
            <a:r>
              <a:rPr lang="zh-CN" altLang="en-US"/>
              <a:t>年</a:t>
            </a:r>
            <a:r>
              <a:rPr lang="en-US" altLang="zh-CN"/>
              <a:t>~2021</a:t>
            </a:r>
            <a:r>
              <a:rPr lang="zh-CN" altLang="en-US"/>
              <a:t>年</a:t>
            </a:r>
            <a:r>
              <a:rPr lang="en-US" altLang="zh-CN"/>
              <a:t>)/</a:t>
            </a:r>
            <a:r>
              <a:rPr lang="zh-CN" altLang="en-US"/>
              <a:t>资源种类</a:t>
            </a:r>
            <a:r>
              <a:rPr lang="en-US" altLang="zh-CN"/>
              <a:t>(</a:t>
            </a:r>
            <a:r>
              <a:rPr lang="zh-CN" altLang="en-US"/>
              <a:t>石油、煤炭、天然气、电力）</a:t>
            </a:r>
          </a:p>
        </p:txBody>
      </p:sp>
      <p:pic>
        <p:nvPicPr>
          <p:cNvPr id="19" name="图片 18" descr="微信图片_20231204221742"/>
          <p:cNvPicPr>
            <a:picLocks noChangeAspect="1"/>
          </p:cNvPicPr>
          <p:nvPr/>
        </p:nvPicPr>
        <p:blipFill>
          <a:blip r:embed="rId6"/>
          <a:srcRect r="19998" b="47102"/>
          <a:stretch>
            <a:fillRect/>
          </a:stretch>
        </p:blipFill>
        <p:spPr>
          <a:xfrm>
            <a:off x="832485" y="308610"/>
            <a:ext cx="5632450" cy="3822700"/>
          </a:xfrm>
          <a:prstGeom prst="rect">
            <a:avLst/>
          </a:prstGeom>
        </p:spPr>
      </p:pic>
      <p:pic>
        <p:nvPicPr>
          <p:cNvPr id="20" name="图片 19" descr="微信图片_20231204221942ooo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90360" y="1326515"/>
            <a:ext cx="3723640" cy="250126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b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4" name="组合 23"/>
          <p:cNvGrpSpPr/>
          <p:nvPr/>
        </p:nvGrpSpPr>
        <p:grpSpPr>
          <a:xfrm>
            <a:off x="8836025" y="518160"/>
            <a:ext cx="571552" cy="396240"/>
            <a:chOff x="4955" y="1777"/>
            <a:chExt cx="2169" cy="1503"/>
          </a:xfrm>
        </p:grpSpPr>
        <p:sp>
          <p:nvSpPr>
            <p:cNvPr id="25" name="任意多边形 24"/>
            <p:cNvSpPr/>
            <p:nvPr/>
          </p:nvSpPr>
          <p:spPr>
            <a:xfrm>
              <a:off x="5853" y="1777"/>
              <a:ext cx="432" cy="1234"/>
            </a:xfrm>
            <a:custGeom>
              <a:avLst/>
              <a:gdLst>
                <a:gd name="connsiteX0" fmla="*/ 72 w 432"/>
                <a:gd name="connsiteY0" fmla="*/ 90 h 1234"/>
                <a:gd name="connsiteX1" fmla="*/ 151 w 432"/>
                <a:gd name="connsiteY1" fmla="*/ 0 h 1234"/>
                <a:gd name="connsiteX2" fmla="*/ 271 w 432"/>
                <a:gd name="connsiteY2" fmla="*/ 0 h 1234"/>
                <a:gd name="connsiteX3" fmla="*/ 349 w 432"/>
                <a:gd name="connsiteY3" fmla="*/ 79 h 1234"/>
                <a:gd name="connsiteX4" fmla="*/ 432 w 432"/>
                <a:gd name="connsiteY4" fmla="*/ 1162 h 1234"/>
                <a:gd name="connsiteX5" fmla="*/ 360 w 432"/>
                <a:gd name="connsiteY5" fmla="*/ 1234 h 1234"/>
                <a:gd name="connsiteX6" fmla="*/ 72 w 432"/>
                <a:gd name="connsiteY6" fmla="*/ 1234 h 1234"/>
                <a:gd name="connsiteX7" fmla="*/ 0 w 432"/>
                <a:gd name="connsiteY7" fmla="*/ 1162 h 1234"/>
                <a:gd name="connsiteX8" fmla="*/ 72 w 432"/>
                <a:gd name="connsiteY8" fmla="*/ 90 h 1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2" h="1234">
                  <a:moveTo>
                    <a:pt x="72" y="90"/>
                  </a:moveTo>
                  <a:cubicBezTo>
                    <a:pt x="72" y="50"/>
                    <a:pt x="111" y="0"/>
                    <a:pt x="151" y="0"/>
                  </a:cubicBezTo>
                  <a:lnTo>
                    <a:pt x="271" y="0"/>
                  </a:lnTo>
                  <a:cubicBezTo>
                    <a:pt x="311" y="0"/>
                    <a:pt x="349" y="39"/>
                    <a:pt x="349" y="79"/>
                  </a:cubicBezTo>
                  <a:lnTo>
                    <a:pt x="432" y="1162"/>
                  </a:lnTo>
                  <a:cubicBezTo>
                    <a:pt x="432" y="1202"/>
                    <a:pt x="400" y="1234"/>
                    <a:pt x="360" y="1234"/>
                  </a:cubicBezTo>
                  <a:lnTo>
                    <a:pt x="72" y="1234"/>
                  </a:lnTo>
                  <a:cubicBezTo>
                    <a:pt x="32" y="1234"/>
                    <a:pt x="0" y="1202"/>
                    <a:pt x="0" y="1162"/>
                  </a:cubicBezTo>
                  <a:lnTo>
                    <a:pt x="72" y="9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HarmonyOS Sans SC Medium" panose="00000600000000000000" charset="-122"/>
              </a:endParaRPr>
            </a:p>
          </p:txBody>
        </p:sp>
        <p:sp>
          <p:nvSpPr>
            <p:cNvPr id="26" name="任意多边形 25"/>
            <p:cNvSpPr/>
            <p:nvPr/>
          </p:nvSpPr>
          <p:spPr>
            <a:xfrm rot="7200000">
              <a:off x="6291" y="2419"/>
              <a:ext cx="432" cy="1234"/>
            </a:xfrm>
            <a:custGeom>
              <a:avLst/>
              <a:gdLst>
                <a:gd name="connsiteX0" fmla="*/ 72 w 432"/>
                <a:gd name="connsiteY0" fmla="*/ 90 h 1234"/>
                <a:gd name="connsiteX1" fmla="*/ 151 w 432"/>
                <a:gd name="connsiteY1" fmla="*/ 0 h 1234"/>
                <a:gd name="connsiteX2" fmla="*/ 271 w 432"/>
                <a:gd name="connsiteY2" fmla="*/ 0 h 1234"/>
                <a:gd name="connsiteX3" fmla="*/ 349 w 432"/>
                <a:gd name="connsiteY3" fmla="*/ 79 h 1234"/>
                <a:gd name="connsiteX4" fmla="*/ 432 w 432"/>
                <a:gd name="connsiteY4" fmla="*/ 1162 h 1234"/>
                <a:gd name="connsiteX5" fmla="*/ 360 w 432"/>
                <a:gd name="connsiteY5" fmla="*/ 1234 h 1234"/>
                <a:gd name="connsiteX6" fmla="*/ 72 w 432"/>
                <a:gd name="connsiteY6" fmla="*/ 1234 h 1234"/>
                <a:gd name="connsiteX7" fmla="*/ 0 w 432"/>
                <a:gd name="connsiteY7" fmla="*/ 1162 h 1234"/>
                <a:gd name="connsiteX8" fmla="*/ 72 w 432"/>
                <a:gd name="connsiteY8" fmla="*/ 90 h 1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2" h="1234">
                  <a:moveTo>
                    <a:pt x="72" y="90"/>
                  </a:moveTo>
                  <a:cubicBezTo>
                    <a:pt x="72" y="50"/>
                    <a:pt x="111" y="0"/>
                    <a:pt x="151" y="0"/>
                  </a:cubicBezTo>
                  <a:lnTo>
                    <a:pt x="271" y="0"/>
                  </a:lnTo>
                  <a:cubicBezTo>
                    <a:pt x="311" y="0"/>
                    <a:pt x="349" y="39"/>
                    <a:pt x="349" y="79"/>
                  </a:cubicBezTo>
                  <a:lnTo>
                    <a:pt x="432" y="1162"/>
                  </a:lnTo>
                  <a:cubicBezTo>
                    <a:pt x="432" y="1202"/>
                    <a:pt x="400" y="1234"/>
                    <a:pt x="360" y="1234"/>
                  </a:cubicBezTo>
                  <a:lnTo>
                    <a:pt x="72" y="1234"/>
                  </a:lnTo>
                  <a:cubicBezTo>
                    <a:pt x="32" y="1234"/>
                    <a:pt x="0" y="1202"/>
                    <a:pt x="0" y="1162"/>
                  </a:cubicBezTo>
                  <a:lnTo>
                    <a:pt x="72" y="9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HarmonyOS Sans SC Medium" panose="00000600000000000000" charset="-122"/>
              </a:endParaRPr>
            </a:p>
          </p:txBody>
        </p:sp>
        <p:sp>
          <p:nvSpPr>
            <p:cNvPr id="27" name="任意多边形 26"/>
            <p:cNvSpPr/>
            <p:nvPr/>
          </p:nvSpPr>
          <p:spPr>
            <a:xfrm rot="14160000">
              <a:off x="5356" y="2447"/>
              <a:ext cx="432" cy="1234"/>
            </a:xfrm>
            <a:custGeom>
              <a:avLst/>
              <a:gdLst>
                <a:gd name="connsiteX0" fmla="*/ 72 w 432"/>
                <a:gd name="connsiteY0" fmla="*/ 90 h 1234"/>
                <a:gd name="connsiteX1" fmla="*/ 151 w 432"/>
                <a:gd name="connsiteY1" fmla="*/ 0 h 1234"/>
                <a:gd name="connsiteX2" fmla="*/ 271 w 432"/>
                <a:gd name="connsiteY2" fmla="*/ 0 h 1234"/>
                <a:gd name="connsiteX3" fmla="*/ 349 w 432"/>
                <a:gd name="connsiteY3" fmla="*/ 79 h 1234"/>
                <a:gd name="connsiteX4" fmla="*/ 432 w 432"/>
                <a:gd name="connsiteY4" fmla="*/ 1162 h 1234"/>
                <a:gd name="connsiteX5" fmla="*/ 360 w 432"/>
                <a:gd name="connsiteY5" fmla="*/ 1234 h 1234"/>
                <a:gd name="connsiteX6" fmla="*/ 72 w 432"/>
                <a:gd name="connsiteY6" fmla="*/ 1234 h 1234"/>
                <a:gd name="connsiteX7" fmla="*/ 0 w 432"/>
                <a:gd name="connsiteY7" fmla="*/ 1162 h 1234"/>
                <a:gd name="connsiteX8" fmla="*/ 72 w 432"/>
                <a:gd name="connsiteY8" fmla="*/ 90 h 1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2" h="1234">
                  <a:moveTo>
                    <a:pt x="72" y="90"/>
                  </a:moveTo>
                  <a:cubicBezTo>
                    <a:pt x="72" y="50"/>
                    <a:pt x="111" y="0"/>
                    <a:pt x="151" y="0"/>
                  </a:cubicBezTo>
                  <a:lnTo>
                    <a:pt x="271" y="0"/>
                  </a:lnTo>
                  <a:cubicBezTo>
                    <a:pt x="311" y="0"/>
                    <a:pt x="349" y="39"/>
                    <a:pt x="349" y="79"/>
                  </a:cubicBezTo>
                  <a:lnTo>
                    <a:pt x="432" y="1162"/>
                  </a:lnTo>
                  <a:cubicBezTo>
                    <a:pt x="432" y="1202"/>
                    <a:pt x="400" y="1234"/>
                    <a:pt x="360" y="1234"/>
                  </a:cubicBezTo>
                  <a:lnTo>
                    <a:pt x="72" y="1234"/>
                  </a:lnTo>
                  <a:cubicBezTo>
                    <a:pt x="32" y="1234"/>
                    <a:pt x="0" y="1202"/>
                    <a:pt x="0" y="1162"/>
                  </a:cubicBezTo>
                  <a:lnTo>
                    <a:pt x="72" y="9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HarmonyOS Sans SC Medium" panose="00000600000000000000" charset="-122"/>
              </a:endParaRPr>
            </a:p>
          </p:txBody>
        </p:sp>
      </p:grpSp>
      <p:sp>
        <p:nvSpPr>
          <p:cNvPr id="28" name="文本框 27"/>
          <p:cNvSpPr txBox="1"/>
          <p:nvPr/>
        </p:nvSpPr>
        <p:spPr>
          <a:xfrm>
            <a:off x="9427210" y="418465"/>
            <a:ext cx="229997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>
                <a:solidFill>
                  <a:schemeClr val="bg1"/>
                </a:solidFill>
                <a:latin typeface="HarmonyOS Sans SC Medium" panose="00000600000000000000" charset="-122"/>
                <a:ea typeface="HarmonyOS Sans SC Medium" panose="00000600000000000000" charset="-122"/>
                <a:cs typeface="HarmonyOS Sans SC Medium" panose="00000600000000000000" charset="-122"/>
              </a:rPr>
              <a:t>YOUR LOGO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9590405" y="779780"/>
            <a:ext cx="167640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000">
                <a:solidFill>
                  <a:schemeClr val="bg1"/>
                </a:solidFill>
                <a:latin typeface="HarmonyOS Sans SC Medium" panose="00000600000000000000" charset="-122"/>
                <a:ea typeface="HarmonyOS Sans SC Medium" panose="00000600000000000000" charset="-122"/>
                <a:cs typeface="HarmonyOS Sans SC Medium" panose="00000600000000000000" charset="-122"/>
              </a:rPr>
              <a:t>COMPANY</a:t>
            </a:r>
          </a:p>
        </p:txBody>
      </p:sp>
      <p:grpSp>
        <p:nvGrpSpPr>
          <p:cNvPr id="10" name="组合 9"/>
          <p:cNvGrpSpPr/>
          <p:nvPr/>
        </p:nvGrpSpPr>
        <p:grpSpPr>
          <a:xfrm>
            <a:off x="742315" y="2911475"/>
            <a:ext cx="3416300" cy="969010"/>
            <a:chOff x="4509" y="4865"/>
            <a:chExt cx="5380" cy="1526"/>
          </a:xfrm>
        </p:grpSpPr>
        <p:sp>
          <p:nvSpPr>
            <p:cNvPr id="5" name="文本框 4"/>
            <p:cNvSpPr txBox="1"/>
            <p:nvPr/>
          </p:nvSpPr>
          <p:spPr>
            <a:xfrm>
              <a:off x="5775" y="4865"/>
              <a:ext cx="2848" cy="9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3200">
                  <a:solidFill>
                    <a:schemeClr val="bg1"/>
                  </a:solidFill>
                  <a:latin typeface="HarmonyOS Sans SC Medium" panose="00000600000000000000" charset="-122"/>
                  <a:ea typeface="HarmonyOS Sans SC Medium" panose="00000600000000000000" charset="-122"/>
                  <a:cs typeface="HarmonyOS Sans SC Medium" panose="00000600000000000000" charset="-122"/>
                  <a:sym typeface="+mn-ea"/>
                </a:rPr>
                <a:t>视图分析</a:t>
              </a:r>
              <a:endParaRPr lang="zh-CN" altLang="en-US" sz="320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  <a:cs typeface="HarmonyOS Sans SC Medium" panose="00000600000000000000" charset="-122"/>
              </a:endParaRPr>
            </a:p>
          </p:txBody>
        </p:sp>
        <p:sp>
          <p:nvSpPr>
            <p:cNvPr id="33" name="稻壳夜秋https://www.docer.com/works?userid=555357443"/>
            <p:cNvSpPr txBox="1"/>
            <p:nvPr/>
          </p:nvSpPr>
          <p:spPr>
            <a:xfrm>
              <a:off x="4509" y="5773"/>
              <a:ext cx="5380" cy="618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en-US" altLang="zh-CN" sz="1600">
                  <a:solidFill>
                    <a:schemeClr val="bg1"/>
                  </a:solidFill>
                  <a:latin typeface="HarmonyOS Sans SC Medium" panose="00000600000000000000" charset="-122"/>
                  <a:ea typeface="HarmonyOS Sans SC Medium" panose="00000600000000000000" charset="-122"/>
                  <a:cs typeface="HarmonyOS Sans SC Medium" panose="00000600000000000000" charset="-122"/>
                  <a:sym typeface="+mn-ea"/>
                </a:rPr>
                <a:t>View analysis</a:t>
              </a:r>
              <a:endParaRPr lang="zh-CN" altLang="en-US" sz="1600">
                <a:solidFill>
                  <a:schemeClr val="bg1"/>
                </a:solidFill>
                <a:latin typeface="HarmonyOS Sans SC Medium" panose="00000600000000000000" charset="-122"/>
                <a:ea typeface="HarmonyOS Sans SC Medium" panose="00000600000000000000" charset="-122"/>
                <a:cs typeface="HarmonyOS Sans SC Medium" panose="00000600000000000000" charset="-122"/>
                <a:sym typeface="+mn-ea"/>
              </a:endParaRPr>
            </a:p>
          </p:txBody>
        </p:sp>
      </p:grpSp>
      <p:sp>
        <p:nvSpPr>
          <p:cNvPr id="3" name="椭圆 2"/>
          <p:cNvSpPr/>
          <p:nvPr/>
        </p:nvSpPr>
        <p:spPr>
          <a:xfrm>
            <a:off x="1885315" y="1493520"/>
            <a:ext cx="1209675" cy="1209675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7200">
                <a:solidFill>
                  <a:srgbClr val="5B688A"/>
                </a:solidFill>
                <a:latin typeface="思源宋体 CN Heavy" panose="02020900000000000000" charset="-122"/>
                <a:ea typeface="思源宋体 CN Heavy" panose="02020900000000000000" charset="-122"/>
                <a:cs typeface="HarmonyOS Sans SC Medium" panose="00000600000000000000" charset="-122"/>
              </a:rPr>
              <a:t>3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b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0" y="0"/>
            <a:ext cx="12192000" cy="6858000"/>
          </a:xfrm>
          <a:prstGeom prst="rect">
            <a:avLst/>
          </a:prstGeom>
        </p:spPr>
      </p:pic>
      <p:sp>
        <p:nvSpPr>
          <p:cNvPr id="3" name="圆角矩形 2"/>
          <p:cNvSpPr/>
          <p:nvPr/>
        </p:nvSpPr>
        <p:spPr>
          <a:xfrm>
            <a:off x="6397625" y="1114425"/>
            <a:ext cx="4978400" cy="4762500"/>
          </a:xfrm>
          <a:prstGeom prst="roundRect">
            <a:avLst/>
          </a:prstGeom>
          <a:blipFill rotWithShape="1"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HarmonyOS Sans SC Medium" panose="00000600000000000000" charset="-122"/>
            </a:endParaRPr>
          </a:p>
        </p:txBody>
      </p:sp>
      <p:sp>
        <p:nvSpPr>
          <p:cNvPr id="6" name="TextBox 11"/>
          <p:cNvSpPr/>
          <p:nvPr/>
        </p:nvSpPr>
        <p:spPr>
          <a:xfrm>
            <a:off x="1595120" y="1435735"/>
            <a:ext cx="4699000" cy="507746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rgbClr val="5B688A"/>
                </a:solidFill>
                <a:latin typeface="HarmonyOS Sans SC Medium" panose="00000600000000000000" charset="-122"/>
                <a:ea typeface="HarmonyOS Sans SC Medium" panose="00000600000000000000" charset="-122"/>
                <a:cs typeface="HarmonyOS Sans SC Medium" panose="00000600000000000000" charset="-122"/>
                <a:sym typeface="HarmonyOS Sans SC Medium" panose="00000600000000000000" charset="-122"/>
              </a:rPr>
              <a:t>       </a:t>
            </a:r>
            <a:r>
              <a:rPr lang="zh-CN" altLang="en-US" dirty="0">
                <a:solidFill>
                  <a:srgbClr val="5B688A"/>
                </a:solidFill>
                <a:latin typeface="HarmonyOS Sans SC Medium" panose="00000600000000000000" charset="-122"/>
                <a:ea typeface="HarmonyOS Sans SC Medium" panose="00000600000000000000" charset="-122"/>
                <a:cs typeface="HarmonyOS Sans SC Medium" panose="00000600000000000000" charset="-122"/>
                <a:sym typeface="HarmonyOS Sans SC Medium" panose="00000600000000000000" charset="-122"/>
              </a:rPr>
              <a:t>经过多年发展，世界能源转型已由起步蓄力期转向全面加速期，正在推动全球能源和工业体系加快演变重构，全球能源体系深刻变革。《“十四五”现代能源体系规划》提出，加快构建现代能源体系是保障国家能源安全，力争如期实现碳达峰、碳中和的内在要求，也是推动实现经济社会高质量发展的重要支撑。2020年9月22日，国家主席习近平在第七十五届联合国大会上宣布：中国将提高国家自主贡献力度，采取更加有力的政策和措施，二氧化碳排放力争于2030年前达到峰值，努力争取2060年前实现碳中和。</a:t>
            </a:r>
          </a:p>
        </p:txBody>
      </p:sp>
      <p:sp>
        <p:nvSpPr>
          <p:cNvPr id="5" name="圆角矩形 4"/>
          <p:cNvSpPr/>
          <p:nvPr>
            <p:custDataLst>
              <p:tags r:id="rId2"/>
            </p:custDataLst>
          </p:nvPr>
        </p:nvSpPr>
        <p:spPr>
          <a:xfrm>
            <a:off x="4036060" y="201930"/>
            <a:ext cx="3891915" cy="563245"/>
          </a:xfrm>
          <a:prstGeom prst="roundRect">
            <a:avLst/>
          </a:prstGeom>
          <a:solidFill>
            <a:srgbClr val="5B68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>
                <a:solidFill>
                  <a:schemeClr val="bg1"/>
                </a:solidFill>
                <a:latin typeface="HarmonyOS Sans SC Medium" panose="00000600000000000000" charset="-122"/>
                <a:ea typeface="HarmonyOS Sans SC Medium" panose="00000600000000000000" charset="-122"/>
                <a:cs typeface="HarmonyOS Sans SC Medium" panose="00000600000000000000" charset="-122"/>
              </a:rPr>
              <a:t>前言</a:t>
            </a:r>
            <a:endParaRPr lang="zh-CN" altLang="en-US" sz="3600">
              <a:cs typeface="HarmonyOS Sans SC Medium" panose="00000600000000000000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953895" y="913765"/>
            <a:ext cx="35210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i="1">
                <a:solidFill>
                  <a:schemeClr val="tx1"/>
                </a:solidFill>
                <a:latin typeface="HarmonyOS Sans SC Medium" panose="00000600000000000000" charset="-122"/>
                <a:ea typeface="HarmonyOS Sans SC Medium" panose="00000600000000000000" charset="-122"/>
                <a:cs typeface="HarmonyOS Sans SC Medium" panose="00000600000000000000" charset="-122"/>
                <a:sym typeface="+mn-ea"/>
              </a:rPr>
              <a:t>可视化主题：</a:t>
            </a:r>
            <a:r>
              <a:rPr lang="zh-CN" altLang="en-US" sz="2800" b="1" i="1" u="sng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armonyOS Sans SC Medium" panose="00000600000000000000" charset="-122"/>
                <a:ea typeface="HarmonyOS Sans SC Medium" panose="00000600000000000000" charset="-122"/>
                <a:cs typeface="HarmonyOS Sans SC Medium" panose="00000600000000000000" charset="-122"/>
                <a:sym typeface="+mn-ea"/>
              </a:rPr>
              <a:t>能源</a:t>
            </a:r>
          </a:p>
        </p:txBody>
      </p:sp>
    </p:spTree>
    <p:custDataLst>
      <p:tags r:id="rId1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b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5080"/>
            <a:ext cx="12192000" cy="6858000"/>
          </a:xfrm>
          <a:prstGeom prst="rect">
            <a:avLst/>
          </a:prstGeom>
        </p:spPr>
      </p:pic>
      <p:sp>
        <p:nvSpPr>
          <p:cNvPr id="6" name="圆角矩形 5"/>
          <p:cNvSpPr/>
          <p:nvPr>
            <p:custDataLst>
              <p:tags r:id="rId2"/>
            </p:custDataLst>
          </p:nvPr>
        </p:nvSpPr>
        <p:spPr>
          <a:xfrm>
            <a:off x="7893050" y="276225"/>
            <a:ext cx="2929255" cy="547370"/>
          </a:xfrm>
          <a:prstGeom prst="roundRect">
            <a:avLst/>
          </a:prstGeom>
          <a:solidFill>
            <a:srgbClr val="5B68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>
                <a:cs typeface="HarmonyOS Sans SC Medium" panose="00000600000000000000" charset="-122"/>
              </a:rPr>
              <a:t>气泡图</a:t>
            </a: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1927225" y="823595"/>
            <a:ext cx="6572885" cy="54578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5407025" y="4756785"/>
            <a:ext cx="2679700" cy="172021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1635760" y="574040"/>
            <a:ext cx="4360545" cy="47498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7507605" y="3429000"/>
            <a:ext cx="38461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ym typeface="+mn-ea"/>
              </a:rPr>
              <a:t>地图</a:t>
            </a:r>
            <a:r>
              <a:rPr lang="en-US" altLang="zh-CN">
                <a:sym typeface="+mn-ea"/>
              </a:rPr>
              <a:t>(</a:t>
            </a:r>
            <a:r>
              <a:rPr lang="zh-CN" altLang="en-US">
                <a:sym typeface="+mn-ea"/>
              </a:rPr>
              <a:t>气泡图</a:t>
            </a:r>
            <a:r>
              <a:rPr lang="en-US" altLang="zh-CN">
                <a:sym typeface="+mn-ea"/>
              </a:rPr>
              <a:t>)</a:t>
            </a:r>
            <a:r>
              <a:rPr lang="zh-CN" altLang="en-US">
                <a:sym typeface="+mn-ea"/>
              </a:rPr>
              <a:t>：按不同地区颜色深浅</a:t>
            </a:r>
            <a:r>
              <a:rPr lang="en-US" altLang="zh-CN">
                <a:sym typeface="+mn-ea"/>
              </a:rPr>
              <a:t>/</a:t>
            </a:r>
            <a:r>
              <a:rPr lang="zh-CN" altLang="en-US">
                <a:sym typeface="+mn-ea"/>
              </a:rPr>
              <a:t>气泡大小反映当地能源产量大小</a:t>
            </a:r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7507605" y="3991610"/>
            <a:ext cx="44742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交互：</a:t>
            </a:r>
            <a:r>
              <a:rPr lang="zh-CN" altLang="en-US" dirty="0">
                <a:sym typeface="+mn-ea"/>
              </a:rPr>
              <a:t>可选择不同种类能源不同年份的具体情况查看，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v-sans"/>
              </a:rPr>
              <a:t>鼠标悬停在圆圈上时</a:t>
            </a:r>
            <a:r>
              <a:rPr lang="zh-CN" altLang="en-US" b="0" i="0" dirty="0">
                <a:solidFill>
                  <a:srgbClr val="24292F"/>
                </a:solidFill>
                <a:effectLst/>
                <a:latin typeface="-apple-system"/>
              </a:rPr>
              <a:t>圆圈呈现高亮状态。</a:t>
            </a:r>
            <a:endParaRPr lang="zh-CN" altLang="en-US" dirty="0"/>
          </a:p>
        </p:txBody>
      </p:sp>
    </p:spTree>
    <p:custDataLst>
      <p:tags r:id="rId1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b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008" y="-46678"/>
            <a:ext cx="12192000" cy="68580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1FA54E6-96DE-487D-BC43-F9E22790760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020410" y="1164219"/>
            <a:ext cx="4360545" cy="474980"/>
          </a:xfrm>
          <a:prstGeom prst="rect">
            <a:avLst/>
          </a:prstGeom>
        </p:spPr>
      </p:pic>
      <p:sp>
        <p:nvSpPr>
          <p:cNvPr id="11" name="圆角矩形 5">
            <a:extLst>
              <a:ext uri="{FF2B5EF4-FFF2-40B4-BE49-F238E27FC236}">
                <a16:creationId xmlns:a16="http://schemas.microsoft.com/office/drawing/2014/main" id="{638304B1-E0AB-4D6C-A4D5-8AE49B446F82}"/>
              </a:ext>
            </a:extLst>
          </p:cNvPr>
          <p:cNvSpPr/>
          <p:nvPr/>
        </p:nvSpPr>
        <p:spPr>
          <a:xfrm>
            <a:off x="4969163" y="616849"/>
            <a:ext cx="2345690" cy="547370"/>
          </a:xfrm>
          <a:prstGeom prst="roundRect">
            <a:avLst/>
          </a:prstGeom>
          <a:solidFill>
            <a:srgbClr val="5B68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800" dirty="0">
                <a:cs typeface="HarmonyOS Sans SC Medium" panose="00000600000000000000" charset="-122"/>
              </a:rPr>
              <a:t>交互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8F4E06C2-871F-42E9-B2EC-2632D858D4D7}"/>
              </a:ext>
            </a:extLst>
          </p:cNvPr>
          <p:cNvSpPr txBox="1"/>
          <p:nvPr/>
        </p:nvSpPr>
        <p:spPr>
          <a:xfrm>
            <a:off x="6355357" y="1164219"/>
            <a:ext cx="5428325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b="0" i="0" dirty="0">
                <a:solidFill>
                  <a:srgbClr val="24292F"/>
                </a:solidFill>
                <a:effectLst/>
                <a:latin typeface="-apple-system"/>
              </a:rPr>
              <a:t>        首先，通过</a:t>
            </a:r>
            <a:r>
              <a:rPr lang="en-US" altLang="zh-CN" b="0" i="0" dirty="0">
                <a:solidFill>
                  <a:srgbClr val="24292F"/>
                </a:solidFill>
                <a:effectLst/>
                <a:latin typeface="-apple-system"/>
              </a:rPr>
              <a:t>d3.csv()</a:t>
            </a:r>
            <a:r>
              <a:rPr lang="zh-CN" altLang="en-US" b="0" i="0" dirty="0">
                <a:solidFill>
                  <a:srgbClr val="24292F"/>
                </a:solidFill>
                <a:effectLst/>
                <a:latin typeface="-apple-system"/>
              </a:rPr>
              <a:t>方法读取一个</a:t>
            </a:r>
            <a:r>
              <a:rPr lang="en-US" altLang="zh-CN" b="0" i="0" dirty="0">
                <a:solidFill>
                  <a:srgbClr val="24292F"/>
                </a:solidFill>
                <a:effectLst/>
                <a:latin typeface="-apple-system"/>
              </a:rPr>
              <a:t>CSV</a:t>
            </a:r>
            <a:r>
              <a:rPr lang="zh-CN" altLang="en-US" b="0" i="0" dirty="0">
                <a:solidFill>
                  <a:srgbClr val="24292F"/>
                </a:solidFill>
                <a:effectLst/>
                <a:latin typeface="-apple-system"/>
              </a:rPr>
              <a:t>文件，并使用</a:t>
            </a:r>
            <a:r>
              <a:rPr lang="en-US" altLang="zh-CN" b="0" i="0" dirty="0">
                <a:solidFill>
                  <a:srgbClr val="24292F"/>
                </a:solidFill>
                <a:effectLst/>
                <a:latin typeface="-apple-system"/>
              </a:rPr>
              <a:t>.then()</a:t>
            </a:r>
            <a:r>
              <a:rPr lang="zh-CN" altLang="en-US" b="0" i="0" dirty="0">
                <a:solidFill>
                  <a:srgbClr val="24292F"/>
                </a:solidFill>
                <a:effectLst/>
                <a:latin typeface="-apple-system"/>
              </a:rPr>
              <a:t>方法设置回调函数。在回调函数中，我们首先定义了三个变量：</a:t>
            </a:r>
            <a:r>
              <a:rPr lang="en-US" altLang="zh-CN" b="0" i="0" dirty="0" err="1">
                <a:solidFill>
                  <a:srgbClr val="24292F"/>
                </a:solidFill>
                <a:effectLst/>
                <a:latin typeface="-apple-system"/>
              </a:rPr>
              <a:t>selectedYear</a:t>
            </a:r>
            <a:r>
              <a:rPr lang="zh-CN" altLang="en-US" b="0" i="0" dirty="0">
                <a:solidFill>
                  <a:srgbClr val="24292F"/>
                </a:solidFill>
                <a:effectLst/>
                <a:latin typeface="-apple-system"/>
              </a:rPr>
              <a:t>（默认年份为</a:t>
            </a:r>
            <a:r>
              <a:rPr lang="en-US" altLang="zh-CN" b="0" i="0" dirty="0">
                <a:solidFill>
                  <a:srgbClr val="24292F"/>
                </a:solidFill>
                <a:effectLst/>
                <a:latin typeface="-apple-system"/>
              </a:rPr>
              <a:t>2015</a:t>
            </a:r>
            <a:r>
              <a:rPr lang="zh-CN" altLang="en-US" b="0" i="0" dirty="0">
                <a:solidFill>
                  <a:srgbClr val="24292F"/>
                </a:solidFill>
                <a:effectLst/>
                <a:latin typeface="-apple-system"/>
              </a:rPr>
              <a:t>）、</a:t>
            </a:r>
            <a:r>
              <a:rPr lang="en-US" altLang="zh-CN" b="0" i="0" dirty="0" err="1">
                <a:solidFill>
                  <a:srgbClr val="24292F"/>
                </a:solidFill>
                <a:effectLst/>
                <a:latin typeface="-apple-system"/>
              </a:rPr>
              <a:t>selectedData</a:t>
            </a:r>
            <a:r>
              <a:rPr lang="zh-CN" altLang="en-US" b="0" i="0" dirty="0">
                <a:solidFill>
                  <a:srgbClr val="24292F"/>
                </a:solidFill>
                <a:effectLst/>
                <a:latin typeface="-apple-system"/>
              </a:rPr>
              <a:t>（根据默认年份</a:t>
            </a:r>
            <a:r>
              <a:rPr lang="en-US" altLang="zh-CN" b="0" i="0" dirty="0">
                <a:solidFill>
                  <a:srgbClr val="24292F"/>
                </a:solidFill>
                <a:effectLst/>
                <a:latin typeface="-apple-system"/>
              </a:rPr>
              <a:t>2015</a:t>
            </a:r>
            <a:r>
              <a:rPr lang="zh-CN" altLang="en-US" b="0" i="0" dirty="0">
                <a:solidFill>
                  <a:srgbClr val="24292F"/>
                </a:solidFill>
                <a:effectLst/>
                <a:latin typeface="-apple-system"/>
              </a:rPr>
              <a:t>筛选出的数据）和</a:t>
            </a:r>
            <a:r>
              <a:rPr lang="en-US" altLang="zh-CN" b="0" i="0" dirty="0" err="1">
                <a:solidFill>
                  <a:srgbClr val="24292F"/>
                </a:solidFill>
                <a:effectLst/>
                <a:latin typeface="-apple-system"/>
              </a:rPr>
              <a:t>selectedType</a:t>
            </a:r>
            <a:r>
              <a:rPr lang="zh-CN" altLang="en-US" b="0" i="0" dirty="0">
                <a:solidFill>
                  <a:srgbClr val="24292F"/>
                </a:solidFill>
                <a:effectLst/>
                <a:latin typeface="-apple-system"/>
              </a:rPr>
              <a:t>（默认种类为</a:t>
            </a:r>
            <a:r>
              <a:rPr lang="en-US" altLang="zh-CN" b="0" i="0" dirty="0">
                <a:solidFill>
                  <a:srgbClr val="24292F"/>
                </a:solidFill>
                <a:effectLst/>
                <a:latin typeface="-apple-system"/>
              </a:rPr>
              <a:t>1</a:t>
            </a:r>
            <a:r>
              <a:rPr lang="zh-CN" altLang="en-US" b="0" i="0" dirty="0">
                <a:solidFill>
                  <a:srgbClr val="24292F"/>
                </a:solidFill>
                <a:effectLst/>
                <a:latin typeface="-apple-system"/>
              </a:rPr>
              <a:t>，即“原煤生产量”）。</a:t>
            </a:r>
          </a:p>
          <a:p>
            <a:pPr algn="l"/>
            <a:r>
              <a:rPr lang="zh-CN" altLang="en-US" b="0" i="0" dirty="0">
                <a:solidFill>
                  <a:srgbClr val="24292F"/>
                </a:solidFill>
                <a:effectLst/>
                <a:latin typeface="-apple-system"/>
              </a:rPr>
              <a:t>        然后，定义了一个名为</a:t>
            </a:r>
            <a:r>
              <a:rPr lang="en-US" altLang="zh-CN" b="0" i="0" dirty="0" err="1">
                <a:solidFill>
                  <a:srgbClr val="24292F"/>
                </a:solidFill>
                <a:effectLst/>
                <a:latin typeface="-apple-system"/>
              </a:rPr>
              <a:t>drawChart</a:t>
            </a:r>
            <a:r>
              <a:rPr lang="zh-CN" altLang="en-US" b="0" i="0" dirty="0">
                <a:solidFill>
                  <a:srgbClr val="24292F"/>
                </a:solidFill>
                <a:effectLst/>
                <a:latin typeface="-apple-system"/>
              </a:rPr>
              <a:t>的函数，用于绘制图表。在该函数内部，首先使用</a:t>
            </a:r>
            <a:r>
              <a:rPr lang="en-US" altLang="zh-CN" b="0" i="0" dirty="0">
                <a:solidFill>
                  <a:srgbClr val="24292F"/>
                </a:solidFill>
                <a:effectLst/>
                <a:latin typeface="-apple-system"/>
              </a:rPr>
              <a:t>d3.select()</a:t>
            </a:r>
            <a:r>
              <a:rPr lang="zh-CN" altLang="en-US" b="0" i="0" dirty="0">
                <a:solidFill>
                  <a:srgbClr val="24292F"/>
                </a:solidFill>
                <a:effectLst/>
                <a:latin typeface="-apple-system"/>
              </a:rPr>
              <a:t>选择要操作的</a:t>
            </a:r>
            <a:r>
              <a:rPr lang="en-US" altLang="zh-CN" b="0" i="0" dirty="0">
                <a:solidFill>
                  <a:srgbClr val="24292F"/>
                </a:solidFill>
                <a:effectLst/>
                <a:latin typeface="-apple-system"/>
              </a:rPr>
              <a:t>SVG</a:t>
            </a:r>
            <a:r>
              <a:rPr lang="zh-CN" altLang="en-US" b="0" i="0" dirty="0">
                <a:solidFill>
                  <a:srgbClr val="24292F"/>
                </a:solidFill>
                <a:effectLst/>
                <a:latin typeface="-apple-system"/>
              </a:rPr>
              <a:t>元素，并使用</a:t>
            </a:r>
            <a:r>
              <a:rPr lang="en-US" altLang="zh-CN" b="0" i="0" dirty="0">
                <a:solidFill>
                  <a:srgbClr val="24292F"/>
                </a:solidFill>
                <a:effectLst/>
                <a:latin typeface="-apple-system"/>
              </a:rPr>
              <a:t>.</a:t>
            </a:r>
            <a:r>
              <a:rPr lang="en-US" altLang="zh-CN" b="0" i="0" dirty="0" err="1">
                <a:solidFill>
                  <a:srgbClr val="24292F"/>
                </a:solidFill>
                <a:effectLst/>
                <a:latin typeface="-apple-system"/>
              </a:rPr>
              <a:t>selectAll</a:t>
            </a:r>
            <a:r>
              <a:rPr lang="en-US" altLang="zh-CN" b="0" i="0" dirty="0">
                <a:solidFill>
                  <a:srgbClr val="24292F"/>
                </a:solidFill>
                <a:effectLst/>
                <a:latin typeface="-apple-system"/>
              </a:rPr>
              <a:t>("*").remove()</a:t>
            </a:r>
            <a:r>
              <a:rPr lang="zh-CN" altLang="en-US" b="0" i="0" dirty="0">
                <a:solidFill>
                  <a:srgbClr val="24292F"/>
                </a:solidFill>
                <a:effectLst/>
                <a:latin typeface="-apple-system"/>
              </a:rPr>
              <a:t>方法清空原有的图表内容。然后，调用</a:t>
            </a:r>
            <a:r>
              <a:rPr lang="en-US" altLang="zh-CN" b="0" i="0" dirty="0" err="1">
                <a:solidFill>
                  <a:srgbClr val="24292F"/>
                </a:solidFill>
                <a:effectLst/>
                <a:latin typeface="-apple-system"/>
              </a:rPr>
              <a:t>chinamap</a:t>
            </a:r>
            <a:r>
              <a:rPr lang="en-US" altLang="zh-CN" b="0" i="0" dirty="0">
                <a:solidFill>
                  <a:srgbClr val="24292F"/>
                </a:solidFill>
                <a:effectLst/>
                <a:latin typeface="-apple-system"/>
              </a:rPr>
              <a:t>()</a:t>
            </a:r>
            <a:r>
              <a:rPr lang="zh-CN" altLang="en-US" b="0" i="0" dirty="0">
                <a:solidFill>
                  <a:srgbClr val="24292F"/>
                </a:solidFill>
                <a:effectLst/>
                <a:latin typeface="-apple-system"/>
              </a:rPr>
              <a:t>和</a:t>
            </a:r>
            <a:r>
              <a:rPr lang="en-US" altLang="zh-CN" b="0" i="0" dirty="0">
                <a:solidFill>
                  <a:srgbClr val="24292F"/>
                </a:solidFill>
                <a:effectLst/>
                <a:latin typeface="-apple-system"/>
              </a:rPr>
              <a:t>production()</a:t>
            </a:r>
            <a:r>
              <a:rPr lang="zh-CN" altLang="en-US" b="0" i="0" dirty="0">
                <a:solidFill>
                  <a:srgbClr val="24292F"/>
                </a:solidFill>
                <a:effectLst/>
                <a:latin typeface="-apple-system"/>
              </a:rPr>
              <a:t>函数来生成图表。</a:t>
            </a:r>
          </a:p>
          <a:p>
            <a:pPr algn="l"/>
            <a:r>
              <a:rPr lang="zh-CN" altLang="en-US" b="0" i="0" dirty="0">
                <a:solidFill>
                  <a:srgbClr val="24292F"/>
                </a:solidFill>
                <a:effectLst/>
                <a:latin typeface="-apple-system"/>
              </a:rPr>
              <a:t>       在绘制初始图表之后，我们使用</a:t>
            </a:r>
            <a:r>
              <a:rPr lang="en-US" altLang="zh-CN" b="0" i="0" dirty="0">
                <a:solidFill>
                  <a:srgbClr val="24292F"/>
                </a:solidFill>
                <a:effectLst/>
                <a:latin typeface="-apple-system"/>
              </a:rPr>
              <a:t>d3.select()</a:t>
            </a:r>
            <a:r>
              <a:rPr lang="zh-CN" altLang="en-US" b="0" i="0" dirty="0">
                <a:solidFill>
                  <a:srgbClr val="24292F"/>
                </a:solidFill>
                <a:effectLst/>
                <a:latin typeface="-apple-system"/>
              </a:rPr>
              <a:t>方法监听下拉列表</a:t>
            </a:r>
            <a:r>
              <a:rPr lang="en-US" altLang="zh-CN" b="0" i="0" dirty="0">
                <a:solidFill>
                  <a:srgbClr val="24292F"/>
                </a:solidFill>
                <a:effectLst/>
                <a:latin typeface="-apple-system"/>
              </a:rPr>
              <a:t>yearSelect1</a:t>
            </a:r>
            <a:r>
              <a:rPr lang="zh-CN" altLang="en-US" b="0" i="0" dirty="0">
                <a:solidFill>
                  <a:srgbClr val="24292F"/>
                </a:solidFill>
                <a:effectLst/>
                <a:latin typeface="-apple-system"/>
              </a:rPr>
              <a:t>和</a:t>
            </a:r>
            <a:r>
              <a:rPr lang="en-US" altLang="zh-CN" b="0" i="0" dirty="0">
                <a:solidFill>
                  <a:srgbClr val="24292F"/>
                </a:solidFill>
                <a:effectLst/>
                <a:latin typeface="-apple-system"/>
              </a:rPr>
              <a:t>typeSelect1</a:t>
            </a:r>
            <a:r>
              <a:rPr lang="zh-CN" altLang="en-US" b="0" i="0" dirty="0">
                <a:solidFill>
                  <a:srgbClr val="24292F"/>
                </a:solidFill>
                <a:effectLst/>
                <a:latin typeface="-apple-system"/>
              </a:rPr>
              <a:t>的</a:t>
            </a:r>
            <a:r>
              <a:rPr lang="en-US" altLang="zh-CN" b="0" i="0" dirty="0">
                <a:solidFill>
                  <a:srgbClr val="24292F"/>
                </a:solidFill>
                <a:effectLst/>
                <a:latin typeface="-apple-system"/>
              </a:rPr>
              <a:t>change</a:t>
            </a:r>
            <a:r>
              <a:rPr lang="zh-CN" altLang="en-US" b="0" i="0" dirty="0">
                <a:solidFill>
                  <a:srgbClr val="24292F"/>
                </a:solidFill>
                <a:effectLst/>
                <a:latin typeface="-apple-system"/>
              </a:rPr>
              <a:t>事件。当选择发生变化时，对应的回调函数将被执行。在回调函数中，我们更新了</a:t>
            </a:r>
            <a:r>
              <a:rPr lang="en-US" altLang="zh-CN" b="0" i="0" dirty="0" err="1">
                <a:solidFill>
                  <a:srgbClr val="24292F"/>
                </a:solidFill>
                <a:effectLst/>
                <a:latin typeface="-apple-system"/>
              </a:rPr>
              <a:t>selectedYear</a:t>
            </a:r>
            <a:r>
              <a:rPr lang="zh-CN" altLang="en-US" b="0" i="0" dirty="0">
                <a:solidFill>
                  <a:srgbClr val="24292F"/>
                </a:solidFill>
                <a:effectLst/>
                <a:latin typeface="-apple-system"/>
              </a:rPr>
              <a:t>（</a:t>
            </a:r>
            <a:r>
              <a:rPr lang="en-US" altLang="zh-CN" b="0" i="0" dirty="0">
                <a:solidFill>
                  <a:srgbClr val="24292F"/>
                </a:solidFill>
                <a:effectLst/>
                <a:latin typeface="-apple-system"/>
              </a:rPr>
              <a:t>2015</a:t>
            </a:r>
            <a:r>
              <a:rPr lang="zh-CN" altLang="en-US" b="0" i="0" dirty="0">
                <a:solidFill>
                  <a:srgbClr val="24292F"/>
                </a:solidFill>
                <a:effectLst/>
                <a:latin typeface="-apple-system"/>
              </a:rPr>
              <a:t>，</a:t>
            </a:r>
            <a:r>
              <a:rPr lang="en-US" altLang="zh-CN" b="0" i="0" dirty="0">
                <a:solidFill>
                  <a:srgbClr val="24292F"/>
                </a:solidFill>
                <a:effectLst/>
                <a:latin typeface="-apple-system"/>
              </a:rPr>
              <a:t>2016</a:t>
            </a:r>
            <a:r>
              <a:rPr lang="zh-CN" altLang="en-US" b="0" i="0" dirty="0">
                <a:solidFill>
                  <a:srgbClr val="24292F"/>
                </a:solidFill>
                <a:effectLst/>
                <a:latin typeface="-apple-system"/>
              </a:rPr>
              <a:t>，</a:t>
            </a:r>
            <a:r>
              <a:rPr lang="en-US" altLang="zh-CN" b="0" i="0" dirty="0">
                <a:solidFill>
                  <a:srgbClr val="24292F"/>
                </a:solidFill>
                <a:effectLst/>
                <a:latin typeface="-apple-system"/>
              </a:rPr>
              <a:t>2017</a:t>
            </a:r>
            <a:r>
              <a:rPr lang="zh-CN" altLang="en-US" b="0" i="0" dirty="0">
                <a:solidFill>
                  <a:srgbClr val="24292F"/>
                </a:solidFill>
                <a:effectLst/>
                <a:latin typeface="-apple-system"/>
              </a:rPr>
              <a:t>，</a:t>
            </a:r>
            <a:r>
              <a:rPr lang="en-US" altLang="zh-CN" b="0" i="0" dirty="0">
                <a:solidFill>
                  <a:srgbClr val="24292F"/>
                </a:solidFill>
                <a:effectLst/>
                <a:latin typeface="-apple-system"/>
              </a:rPr>
              <a:t>2018</a:t>
            </a:r>
            <a:r>
              <a:rPr lang="zh-CN" altLang="en-US" b="0" i="0" dirty="0">
                <a:solidFill>
                  <a:srgbClr val="24292F"/>
                </a:solidFill>
                <a:effectLst/>
                <a:latin typeface="-apple-system"/>
              </a:rPr>
              <a:t>，</a:t>
            </a:r>
            <a:r>
              <a:rPr lang="en-US" altLang="zh-CN" b="0" i="0" dirty="0">
                <a:solidFill>
                  <a:srgbClr val="24292F"/>
                </a:solidFill>
                <a:effectLst/>
                <a:latin typeface="-apple-system"/>
              </a:rPr>
              <a:t>2019</a:t>
            </a:r>
            <a:r>
              <a:rPr lang="zh-CN" altLang="en-US" b="0" i="0" dirty="0">
                <a:solidFill>
                  <a:srgbClr val="24292F"/>
                </a:solidFill>
                <a:effectLst/>
                <a:latin typeface="-apple-system"/>
              </a:rPr>
              <a:t>，</a:t>
            </a:r>
            <a:r>
              <a:rPr lang="en-US" altLang="zh-CN" b="0" i="0" dirty="0">
                <a:solidFill>
                  <a:srgbClr val="24292F"/>
                </a:solidFill>
                <a:effectLst/>
                <a:latin typeface="-apple-system"/>
              </a:rPr>
              <a:t>2020</a:t>
            </a:r>
            <a:r>
              <a:rPr lang="zh-CN" altLang="en-US" b="0" i="0" dirty="0">
                <a:solidFill>
                  <a:srgbClr val="24292F"/>
                </a:solidFill>
                <a:effectLst/>
                <a:latin typeface="-apple-system"/>
              </a:rPr>
              <a:t>，</a:t>
            </a:r>
            <a:r>
              <a:rPr lang="en-US" altLang="zh-CN" b="0" i="0" dirty="0">
                <a:solidFill>
                  <a:srgbClr val="24292F"/>
                </a:solidFill>
                <a:effectLst/>
                <a:latin typeface="-apple-system"/>
              </a:rPr>
              <a:t>2021</a:t>
            </a:r>
            <a:r>
              <a:rPr lang="zh-CN" altLang="en-US" b="0" i="0" dirty="0">
                <a:solidFill>
                  <a:srgbClr val="24292F"/>
                </a:solidFill>
                <a:effectLst/>
                <a:latin typeface="-apple-system"/>
              </a:rPr>
              <a:t>）或</a:t>
            </a:r>
            <a:r>
              <a:rPr lang="en-US" altLang="zh-CN" b="0" i="0" dirty="0" err="1">
                <a:solidFill>
                  <a:srgbClr val="24292F"/>
                </a:solidFill>
                <a:effectLst/>
                <a:latin typeface="-apple-system"/>
              </a:rPr>
              <a:t>selectedType</a:t>
            </a:r>
            <a:r>
              <a:rPr lang="zh-CN" altLang="en-US" b="0" i="0" dirty="0">
                <a:solidFill>
                  <a:srgbClr val="24292F"/>
                </a:solidFill>
                <a:effectLst/>
                <a:latin typeface="-apple-system"/>
              </a:rPr>
              <a:t>（</a:t>
            </a:r>
            <a:r>
              <a:rPr lang="en-US" altLang="zh-CN" b="0" i="0" dirty="0">
                <a:solidFill>
                  <a:srgbClr val="24292F"/>
                </a:solidFill>
                <a:effectLst/>
                <a:latin typeface="-apple-system"/>
              </a:rPr>
              <a:t> 1</a:t>
            </a:r>
            <a:r>
              <a:rPr lang="zh-CN" altLang="en-US" b="0" i="0" dirty="0">
                <a:solidFill>
                  <a:srgbClr val="24292F"/>
                </a:solidFill>
                <a:effectLst/>
                <a:latin typeface="-apple-system"/>
              </a:rPr>
              <a:t>即“原煤生产量” ，</a:t>
            </a:r>
            <a:r>
              <a:rPr lang="en-US" altLang="zh-CN" b="0" i="0" dirty="0">
                <a:solidFill>
                  <a:srgbClr val="24292F"/>
                </a:solidFill>
                <a:effectLst/>
                <a:latin typeface="-apple-system"/>
              </a:rPr>
              <a:t>2</a:t>
            </a:r>
            <a:r>
              <a:rPr lang="zh-CN" altLang="en-US" b="0" i="0" dirty="0">
                <a:solidFill>
                  <a:srgbClr val="24292F"/>
                </a:solidFill>
                <a:effectLst/>
                <a:latin typeface="-apple-system"/>
              </a:rPr>
              <a:t>即“原油生产量”，</a:t>
            </a:r>
            <a:r>
              <a:rPr lang="en-US" altLang="zh-CN" b="0" i="0" dirty="0">
                <a:solidFill>
                  <a:srgbClr val="24292F"/>
                </a:solidFill>
                <a:effectLst/>
                <a:latin typeface="-apple-system"/>
              </a:rPr>
              <a:t>3</a:t>
            </a:r>
            <a:r>
              <a:rPr lang="zh-CN" altLang="en-US" b="0" i="0" dirty="0">
                <a:solidFill>
                  <a:srgbClr val="24292F"/>
                </a:solidFill>
                <a:effectLst/>
                <a:latin typeface="-apple-system"/>
              </a:rPr>
              <a:t>即“天然气生产量”，</a:t>
            </a:r>
            <a:r>
              <a:rPr lang="en-US" altLang="zh-CN" b="0" i="0" dirty="0">
                <a:solidFill>
                  <a:srgbClr val="24292F"/>
                </a:solidFill>
                <a:effectLst/>
                <a:latin typeface="-apple-system"/>
              </a:rPr>
              <a:t>4</a:t>
            </a:r>
            <a:r>
              <a:rPr lang="zh-CN" altLang="en-US" b="0" i="0" dirty="0">
                <a:solidFill>
                  <a:srgbClr val="24292F"/>
                </a:solidFill>
                <a:effectLst/>
                <a:latin typeface="-apple-system"/>
              </a:rPr>
              <a:t>即“发电量”）的值，并根据新的选择重新筛选数据，最后调用</a:t>
            </a:r>
            <a:r>
              <a:rPr lang="en-US" altLang="zh-CN" b="0" i="0" dirty="0" err="1">
                <a:solidFill>
                  <a:srgbClr val="24292F"/>
                </a:solidFill>
                <a:effectLst/>
                <a:latin typeface="-apple-system"/>
              </a:rPr>
              <a:t>drawChart</a:t>
            </a:r>
            <a:r>
              <a:rPr lang="zh-CN" altLang="en-US" b="0" i="0" dirty="0">
                <a:solidFill>
                  <a:srgbClr val="24292F"/>
                </a:solidFill>
                <a:effectLst/>
                <a:latin typeface="-apple-system"/>
              </a:rPr>
              <a:t>函数重新绘制图表。</a:t>
            </a:r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1B0BA02-292C-4D7C-9E88-1AC8DABD0A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0410" y="1639199"/>
            <a:ext cx="5067886" cy="476601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437461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b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08" y="5080"/>
            <a:ext cx="12192000" cy="68580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683844BA-89EA-4A82-9598-F72B8665C0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5760" y="1713326"/>
            <a:ext cx="5190610" cy="4378167"/>
          </a:xfrm>
          <a:prstGeom prst="rect">
            <a:avLst/>
          </a:prstGeom>
        </p:spPr>
      </p:pic>
      <p:sp>
        <p:nvSpPr>
          <p:cNvPr id="11" name="圆角矩形 5">
            <a:extLst>
              <a:ext uri="{FF2B5EF4-FFF2-40B4-BE49-F238E27FC236}">
                <a16:creationId xmlns:a16="http://schemas.microsoft.com/office/drawing/2014/main" id="{638304B1-E0AB-4D6C-A4D5-8AE49B446F82}"/>
              </a:ext>
            </a:extLst>
          </p:cNvPr>
          <p:cNvSpPr/>
          <p:nvPr/>
        </p:nvSpPr>
        <p:spPr>
          <a:xfrm>
            <a:off x="4923155" y="581804"/>
            <a:ext cx="2345690" cy="547370"/>
          </a:xfrm>
          <a:prstGeom prst="roundRect">
            <a:avLst/>
          </a:prstGeom>
          <a:solidFill>
            <a:srgbClr val="5B68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800" dirty="0">
                <a:cs typeface="HarmonyOS Sans SC Medium" panose="00000600000000000000" charset="-122"/>
              </a:rPr>
              <a:t>交互</a:t>
            </a:r>
          </a:p>
        </p:txBody>
      </p:sp>
      <p:sp>
        <p:nvSpPr>
          <p:cNvPr id="13" name="文本框 11">
            <a:extLst>
              <a:ext uri="{FF2B5EF4-FFF2-40B4-BE49-F238E27FC236}">
                <a16:creationId xmlns:a16="http://schemas.microsoft.com/office/drawing/2014/main" id="{3F1603E1-896C-44F6-83F3-30920FBA4029}"/>
              </a:ext>
            </a:extLst>
          </p:cNvPr>
          <p:cNvSpPr txBox="1"/>
          <p:nvPr/>
        </p:nvSpPr>
        <p:spPr>
          <a:xfrm>
            <a:off x="7159925" y="1801483"/>
            <a:ext cx="4336211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0" i="0" dirty="0">
                <a:solidFill>
                  <a:srgbClr val="000000"/>
                </a:solidFill>
                <a:effectLst/>
                <a:latin typeface="v-sans"/>
              </a:rPr>
              <a:t>       我们使用了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v-sans"/>
              </a:rPr>
              <a:t>d3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v-sans"/>
              </a:rPr>
              <a:t>的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v-sans"/>
              </a:rPr>
              <a:t>on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v-sans"/>
              </a:rPr>
              <a:t>方法来实现鼠标悬停和移出地图上的圆圈时的事件监听。具体来说，在绘制圆圈时，给每个圆圈添加了一个监听器，当鼠标悬停在圆圈上时，</a:t>
            </a:r>
            <a:r>
              <a:rPr lang="en-US" altLang="zh-CN" b="0" i="0" dirty="0">
                <a:solidFill>
                  <a:srgbClr val="24292F"/>
                </a:solidFill>
                <a:effectLst/>
                <a:latin typeface="-apple-system"/>
              </a:rPr>
              <a:t>mouseover</a:t>
            </a:r>
            <a:r>
              <a:rPr lang="zh-CN" altLang="en-US" b="0" i="0" dirty="0">
                <a:solidFill>
                  <a:srgbClr val="24292F"/>
                </a:solidFill>
                <a:effectLst/>
                <a:latin typeface="-apple-system"/>
              </a:rPr>
              <a:t>事件被触发，对应的回调函数会被执行。</a:t>
            </a:r>
            <a:endParaRPr lang="en-US" altLang="zh-CN" b="0" i="0" dirty="0">
              <a:solidFill>
                <a:srgbClr val="24292F"/>
              </a:solidFill>
              <a:effectLst/>
              <a:latin typeface="-apple-system"/>
            </a:endParaRPr>
          </a:p>
          <a:p>
            <a:r>
              <a:rPr lang="en-US" altLang="zh-CN" dirty="0">
                <a:solidFill>
                  <a:srgbClr val="24292F"/>
                </a:solidFill>
                <a:latin typeface="-apple-system"/>
              </a:rPr>
              <a:t>        </a:t>
            </a:r>
            <a:r>
              <a:rPr lang="zh-CN" altLang="en-US" b="0" i="0" dirty="0">
                <a:solidFill>
                  <a:srgbClr val="24292F"/>
                </a:solidFill>
                <a:effectLst/>
                <a:latin typeface="-apple-system"/>
              </a:rPr>
              <a:t>在回调函数中，我们使用</a:t>
            </a:r>
            <a:r>
              <a:rPr lang="en-US" altLang="zh-CN" b="0" i="0" dirty="0">
                <a:solidFill>
                  <a:srgbClr val="24292F"/>
                </a:solidFill>
                <a:effectLst/>
                <a:latin typeface="-apple-system"/>
              </a:rPr>
              <a:t>d3.select(this)</a:t>
            </a:r>
            <a:r>
              <a:rPr lang="zh-CN" altLang="en-US" b="0" i="0" dirty="0">
                <a:solidFill>
                  <a:srgbClr val="24292F"/>
                </a:solidFill>
                <a:effectLst/>
                <a:latin typeface="-apple-system"/>
              </a:rPr>
              <a:t>选择当前的圆圈元素，然后通过</a:t>
            </a:r>
            <a:r>
              <a:rPr lang="en-US" altLang="zh-CN" b="0" i="0" dirty="0">
                <a:solidFill>
                  <a:srgbClr val="24292F"/>
                </a:solidFill>
                <a:effectLst/>
                <a:latin typeface="-apple-system"/>
              </a:rPr>
              <a:t>.</a:t>
            </a:r>
            <a:r>
              <a:rPr lang="en-US" altLang="zh-CN" b="0" i="0" dirty="0" err="1">
                <a:solidFill>
                  <a:srgbClr val="24292F"/>
                </a:solidFill>
                <a:effectLst/>
                <a:latin typeface="-apple-system"/>
              </a:rPr>
              <a:t>attr</a:t>
            </a:r>
            <a:r>
              <a:rPr lang="en-US" altLang="zh-CN" b="0" i="0" dirty="0">
                <a:solidFill>
                  <a:srgbClr val="24292F"/>
                </a:solidFill>
                <a:effectLst/>
                <a:latin typeface="-apple-system"/>
              </a:rPr>
              <a:t>()</a:t>
            </a:r>
            <a:r>
              <a:rPr lang="zh-CN" altLang="en-US" b="0" i="0" dirty="0">
                <a:solidFill>
                  <a:srgbClr val="24292F"/>
                </a:solidFill>
                <a:effectLst/>
                <a:latin typeface="-apple-system"/>
              </a:rPr>
              <a:t>方法设置其填充透明度为</a:t>
            </a:r>
            <a:r>
              <a:rPr lang="en-US" altLang="zh-CN" b="0" i="0" dirty="0">
                <a:solidFill>
                  <a:srgbClr val="24292F"/>
                </a:solidFill>
                <a:effectLst/>
                <a:latin typeface="-apple-system"/>
              </a:rPr>
              <a:t>1</a:t>
            </a:r>
            <a:r>
              <a:rPr lang="zh-CN" altLang="en-US" b="0" i="0" dirty="0">
                <a:solidFill>
                  <a:srgbClr val="24292F"/>
                </a:solidFill>
                <a:effectLst/>
                <a:latin typeface="-apple-system"/>
              </a:rPr>
              <a:t>，从而使得圆圈呈现高亮状态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v-sans"/>
              </a:rPr>
              <a:t>；当鼠标移出时，</a:t>
            </a:r>
            <a:r>
              <a:rPr lang="en-US" altLang="zh-CN" b="0" i="0" dirty="0" err="1">
                <a:solidFill>
                  <a:srgbClr val="24292F"/>
                </a:solidFill>
                <a:effectLst/>
                <a:latin typeface="-apple-system"/>
              </a:rPr>
              <a:t>mouseout</a:t>
            </a:r>
            <a:r>
              <a:rPr lang="zh-CN" altLang="en-US" b="0" i="0" dirty="0">
                <a:solidFill>
                  <a:srgbClr val="24292F"/>
                </a:solidFill>
                <a:effectLst/>
                <a:latin typeface="-apple-system"/>
              </a:rPr>
              <a:t>事件被触发，对应的回调函数会被执行。同样地，在回调函数中，我们使用</a:t>
            </a:r>
            <a:r>
              <a:rPr lang="en-US" altLang="zh-CN" b="0" i="0" dirty="0">
                <a:solidFill>
                  <a:srgbClr val="24292F"/>
                </a:solidFill>
                <a:effectLst/>
                <a:latin typeface="-apple-system"/>
              </a:rPr>
              <a:t>d3.select(this)</a:t>
            </a:r>
            <a:r>
              <a:rPr lang="zh-CN" altLang="en-US" b="0" i="0" dirty="0">
                <a:solidFill>
                  <a:srgbClr val="24292F"/>
                </a:solidFill>
                <a:effectLst/>
                <a:latin typeface="-apple-system"/>
              </a:rPr>
              <a:t>选择当前的圆圈元素，并通过</a:t>
            </a:r>
            <a:r>
              <a:rPr lang="en-US" altLang="zh-CN" b="0" i="0" dirty="0">
                <a:solidFill>
                  <a:srgbClr val="24292F"/>
                </a:solidFill>
                <a:effectLst/>
                <a:latin typeface="-apple-system"/>
              </a:rPr>
              <a:t>.</a:t>
            </a:r>
            <a:r>
              <a:rPr lang="en-US" altLang="zh-CN" b="0" i="0" dirty="0" err="1">
                <a:solidFill>
                  <a:srgbClr val="24292F"/>
                </a:solidFill>
                <a:effectLst/>
                <a:latin typeface="-apple-system"/>
              </a:rPr>
              <a:t>attr</a:t>
            </a:r>
            <a:r>
              <a:rPr lang="en-US" altLang="zh-CN" b="0" i="0" dirty="0">
                <a:solidFill>
                  <a:srgbClr val="24292F"/>
                </a:solidFill>
                <a:effectLst/>
                <a:latin typeface="-apple-system"/>
              </a:rPr>
              <a:t>()</a:t>
            </a:r>
            <a:r>
              <a:rPr lang="zh-CN" altLang="en-US" b="0" i="0" dirty="0">
                <a:solidFill>
                  <a:srgbClr val="24292F"/>
                </a:solidFill>
                <a:effectLst/>
                <a:latin typeface="-apple-system"/>
              </a:rPr>
              <a:t>方法设置其填充透明度为</a:t>
            </a:r>
            <a:r>
              <a:rPr lang="en-US" altLang="zh-CN" b="0" i="0" dirty="0">
                <a:solidFill>
                  <a:srgbClr val="24292F"/>
                </a:solidFill>
                <a:effectLst/>
                <a:latin typeface="-apple-system"/>
              </a:rPr>
              <a:t>0.5</a:t>
            </a:r>
            <a:r>
              <a:rPr lang="zh-CN" altLang="en-US" b="0" i="0" dirty="0">
                <a:solidFill>
                  <a:srgbClr val="24292F"/>
                </a:solidFill>
                <a:effectLst/>
                <a:latin typeface="-apple-system"/>
              </a:rPr>
              <a:t>，即默认状态。</a:t>
            </a:r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110352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b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80" y="10160"/>
            <a:ext cx="12192000" cy="6858000"/>
          </a:xfrm>
          <a:prstGeom prst="rect">
            <a:avLst/>
          </a:prstGeom>
        </p:spPr>
      </p:pic>
      <p:sp>
        <p:nvSpPr>
          <p:cNvPr id="6" name="圆角矩形 5"/>
          <p:cNvSpPr/>
          <p:nvPr>
            <p:custDataLst>
              <p:tags r:id="rId2"/>
            </p:custDataLst>
          </p:nvPr>
        </p:nvSpPr>
        <p:spPr>
          <a:xfrm>
            <a:off x="7893050" y="461010"/>
            <a:ext cx="2929255" cy="547370"/>
          </a:xfrm>
          <a:prstGeom prst="roundRect">
            <a:avLst/>
          </a:prstGeom>
          <a:solidFill>
            <a:srgbClr val="5B68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>
                <a:cs typeface="HarmonyOS Sans SC Medium" panose="00000600000000000000" charset="-122"/>
              </a:rPr>
              <a:t>条形图</a:t>
            </a: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1193800" y="1214755"/>
            <a:ext cx="9340850" cy="41021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1193800" y="820420"/>
            <a:ext cx="4360545" cy="47498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098675" y="5389880"/>
            <a:ext cx="77673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ym typeface="+mn-ea"/>
              </a:rPr>
              <a:t>条形图：纵轴为地区，横轴为相关能源生产量，按由大到小的顺序排列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2113915" y="5758180"/>
            <a:ext cx="75006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交互：可选择不同种类能源不同年份的具体情况查看</a:t>
            </a:r>
          </a:p>
        </p:txBody>
      </p:sp>
    </p:spTree>
    <p:custDataLst>
      <p:tags r:id="rId1"/>
    </p:custData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b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5080"/>
            <a:ext cx="12192000" cy="6858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/>
          <a:srcRect l="1772" t="3513"/>
          <a:stretch>
            <a:fillRect/>
          </a:stretch>
        </p:blipFill>
        <p:spPr>
          <a:xfrm>
            <a:off x="2046605" y="300990"/>
            <a:ext cx="6144260" cy="6557010"/>
          </a:xfrm>
          <a:prstGeom prst="rect">
            <a:avLst/>
          </a:prstGeom>
        </p:spPr>
      </p:pic>
      <p:sp>
        <p:nvSpPr>
          <p:cNvPr id="6" name="圆角矩形 5"/>
          <p:cNvSpPr/>
          <p:nvPr>
            <p:custDataLst>
              <p:tags r:id="rId3"/>
            </p:custDataLst>
          </p:nvPr>
        </p:nvSpPr>
        <p:spPr>
          <a:xfrm>
            <a:off x="7893050" y="461010"/>
            <a:ext cx="2929255" cy="547370"/>
          </a:xfrm>
          <a:prstGeom prst="roundRect">
            <a:avLst/>
          </a:prstGeom>
          <a:solidFill>
            <a:srgbClr val="5B68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>
                <a:sym typeface="+mn-ea"/>
              </a:rPr>
              <a:t>径向堆叠条形图</a:t>
            </a:r>
            <a:endParaRPr lang="zh-CN" altLang="en-US" sz="2800">
              <a:cs typeface="HarmonyOS Sans SC Medium" panose="00000600000000000000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8415020" y="1177925"/>
            <a:ext cx="2510155" cy="51308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965440" y="2995930"/>
            <a:ext cx="380682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ym typeface="+mn-ea"/>
              </a:rPr>
              <a:t>径向堆叠条形图：圆周为地区，径向为能源生产量</a:t>
            </a:r>
            <a:r>
              <a:rPr lang="en-US" altLang="zh-CN">
                <a:sym typeface="+mn-ea"/>
              </a:rPr>
              <a:t>(</a:t>
            </a:r>
            <a:r>
              <a:rPr lang="zh-CN" altLang="en-US">
                <a:sym typeface="+mn-ea"/>
              </a:rPr>
              <a:t>不同能源种类堆叠）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7965440" y="3829685"/>
            <a:ext cx="43973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交互：</a:t>
            </a:r>
            <a:r>
              <a:rPr lang="zh-CN" altLang="en-US" dirty="0">
                <a:sym typeface="+mn-ea"/>
              </a:rPr>
              <a:t>可选择不同年份的具体情况查看</a:t>
            </a:r>
            <a:endParaRPr lang="zh-CN" altLang="en-US" dirty="0"/>
          </a:p>
          <a:p>
            <a:endParaRPr lang="zh-CN" altLang="en-US" dirty="0"/>
          </a:p>
        </p:txBody>
      </p:sp>
    </p:spTree>
    <p:custDataLst>
      <p:tags r:id="rId1"/>
    </p:custData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b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5080"/>
            <a:ext cx="12192000" cy="6858000"/>
          </a:xfrm>
          <a:prstGeom prst="rect">
            <a:avLst/>
          </a:prstGeom>
        </p:spPr>
      </p:pic>
      <p:sp>
        <p:nvSpPr>
          <p:cNvPr id="6" name="圆角矩形 5"/>
          <p:cNvSpPr/>
          <p:nvPr>
            <p:custDataLst>
              <p:tags r:id="rId2"/>
            </p:custDataLst>
          </p:nvPr>
        </p:nvSpPr>
        <p:spPr>
          <a:xfrm>
            <a:off x="8284210" y="121920"/>
            <a:ext cx="2641600" cy="547370"/>
          </a:xfrm>
          <a:prstGeom prst="roundRect">
            <a:avLst/>
          </a:prstGeom>
          <a:solidFill>
            <a:srgbClr val="5B68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>
                <a:cs typeface="HarmonyOS Sans SC Medium" panose="00000600000000000000" charset="-122"/>
              </a:rPr>
              <a:t>碳流图</a:t>
            </a:r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>
            <a:lum contrast="18000"/>
          </a:blip>
          <a:srcRect l="19827" t="6404"/>
          <a:stretch>
            <a:fillRect/>
          </a:stretch>
        </p:blipFill>
        <p:spPr>
          <a:xfrm>
            <a:off x="1995170" y="669290"/>
            <a:ext cx="8094345" cy="604012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1995170" y="121920"/>
            <a:ext cx="4100830" cy="56007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8399780" y="5118100"/>
            <a:ext cx="379222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ym typeface="+mn-ea"/>
              </a:rPr>
              <a:t>碳流图：能量起点为不同种类能源，分别流向不同产业</a:t>
            </a:r>
            <a:r>
              <a:rPr lang="en-US" altLang="zh-CN">
                <a:sym typeface="+mn-ea"/>
              </a:rPr>
              <a:t>(</a:t>
            </a:r>
            <a:r>
              <a:rPr lang="zh-CN" altLang="en-US">
                <a:sym typeface="+mn-ea"/>
              </a:rPr>
              <a:t>第一</a:t>
            </a:r>
            <a:r>
              <a:rPr lang="en-US" altLang="zh-CN">
                <a:sym typeface="+mn-ea"/>
              </a:rPr>
              <a:t>/</a:t>
            </a:r>
            <a:r>
              <a:rPr lang="zh-CN" altLang="en-US">
                <a:sym typeface="+mn-ea"/>
              </a:rPr>
              <a:t>第二</a:t>
            </a:r>
            <a:r>
              <a:rPr lang="en-US" altLang="zh-CN">
                <a:sym typeface="+mn-ea"/>
              </a:rPr>
              <a:t>/</a:t>
            </a:r>
            <a:r>
              <a:rPr lang="zh-CN" altLang="en-US">
                <a:sym typeface="+mn-ea"/>
              </a:rPr>
              <a:t>第三产业</a:t>
            </a:r>
            <a:r>
              <a:rPr lang="en-US" altLang="zh-CN">
                <a:sym typeface="+mn-ea"/>
              </a:rPr>
              <a:t>/</a:t>
            </a:r>
            <a:r>
              <a:rPr lang="zh-CN" altLang="en-US">
                <a:sym typeface="+mn-ea"/>
              </a:rPr>
              <a:t>居民生活</a:t>
            </a:r>
            <a:r>
              <a:rPr lang="en-US" altLang="zh-CN">
                <a:sym typeface="+mn-ea"/>
              </a:rPr>
              <a:t>)</a:t>
            </a:r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5972810" y="217805"/>
            <a:ext cx="31788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交互：可选择年份</a:t>
            </a:r>
          </a:p>
        </p:txBody>
      </p:sp>
      <p:pic>
        <p:nvPicPr>
          <p:cNvPr id="12" name="图片 1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10371455" y="2327275"/>
            <a:ext cx="1290320" cy="1132840"/>
          </a:xfrm>
          <a:prstGeom prst="rect">
            <a:avLst/>
          </a:prstGeom>
          <a:solidFill>
            <a:schemeClr val="bg1"/>
          </a:solidFill>
        </p:spPr>
      </p:pic>
    </p:spTree>
    <p:custDataLst>
      <p:tags r:id="rId1"/>
    </p:custData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b4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5080"/>
            <a:ext cx="12192000" cy="6858000"/>
          </a:xfrm>
          <a:prstGeom prst="rect">
            <a:avLst/>
          </a:prstGeom>
        </p:spPr>
      </p:pic>
      <p:sp>
        <p:nvSpPr>
          <p:cNvPr id="6" name="圆角矩形 5"/>
          <p:cNvSpPr/>
          <p:nvPr>
            <p:custDataLst>
              <p:tags r:id="rId2"/>
            </p:custDataLst>
          </p:nvPr>
        </p:nvSpPr>
        <p:spPr>
          <a:xfrm>
            <a:off x="8006080" y="26035"/>
            <a:ext cx="2929255" cy="547370"/>
          </a:xfrm>
          <a:prstGeom prst="roundRect">
            <a:avLst/>
          </a:prstGeom>
          <a:solidFill>
            <a:srgbClr val="5B68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>
                <a:cs typeface="HarmonyOS Sans SC Medium" panose="00000600000000000000" charset="-122"/>
              </a:rPr>
              <a:t>组合图</a:t>
            </a: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>
            <a:clrChange>
              <a:clrFrom>
                <a:srgbClr val="E1E1E1">
                  <a:alpha val="100000"/>
                </a:srgbClr>
              </a:clrFrom>
              <a:clrTo>
                <a:srgbClr val="E1E1E1">
                  <a:alpha val="100000"/>
                  <a:alpha val="0"/>
                </a:srgbClr>
              </a:clrTo>
            </a:clrChange>
            <a:lum contrast="24000"/>
          </a:blip>
          <a:srcRect l="3420" t="4350" r="1371" b="2922"/>
          <a:stretch>
            <a:fillRect/>
          </a:stretch>
        </p:blipFill>
        <p:spPr>
          <a:xfrm>
            <a:off x="2072005" y="574040"/>
            <a:ext cx="8061325" cy="628396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9356090" y="2103755"/>
            <a:ext cx="267525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ym typeface="+mn-ea"/>
              </a:rPr>
              <a:t>组合图</a:t>
            </a:r>
            <a:r>
              <a:rPr lang="en-US" altLang="zh-CN">
                <a:sym typeface="+mn-ea"/>
              </a:rPr>
              <a:t>(</a:t>
            </a:r>
            <a:r>
              <a:rPr lang="zh-CN" altLang="en-US">
                <a:sym typeface="+mn-ea"/>
              </a:rPr>
              <a:t>折线图</a:t>
            </a:r>
            <a:r>
              <a:rPr lang="en-US" altLang="zh-CN">
                <a:sym typeface="+mn-ea"/>
              </a:rPr>
              <a:t>+</a:t>
            </a:r>
            <a:r>
              <a:rPr lang="zh-CN" altLang="en-US">
                <a:sym typeface="+mn-ea"/>
              </a:rPr>
              <a:t>柱状图</a:t>
            </a:r>
            <a:r>
              <a:rPr lang="en-US" altLang="zh-CN">
                <a:sym typeface="+mn-ea"/>
              </a:rPr>
              <a:t>)</a:t>
            </a:r>
            <a:r>
              <a:rPr lang="zh-CN" altLang="en-US">
                <a:sym typeface="+mn-ea"/>
              </a:rPr>
              <a:t>：横轴为年份，折线图纵轴为不同能源消耗占比，柱状图纵轴为能源消耗总量。</a:t>
            </a:r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9458960" y="3842385"/>
            <a:ext cx="227393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交互：随着鼠标移动，会显示对应年份不同能源的占比数据和饼图，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v-sans"/>
              </a:rPr>
              <a:t>以及</a:t>
            </a:r>
            <a:r>
              <a:rPr lang="zh-CN" altLang="en-US" b="0" i="0" dirty="0">
                <a:solidFill>
                  <a:srgbClr val="24292F"/>
                </a:solidFill>
                <a:effectLst/>
                <a:latin typeface="-apple-system"/>
              </a:rPr>
              <a:t>高亮显示对应的柱状图</a:t>
            </a:r>
            <a:r>
              <a:rPr lang="zh-CN" altLang="en-US" dirty="0"/>
              <a:t>。</a:t>
            </a:r>
          </a:p>
        </p:txBody>
      </p:sp>
    </p:spTree>
    <p:custDataLst>
      <p:tags r:id="rId1"/>
    </p:custData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b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08" y="5080"/>
            <a:ext cx="12192000" cy="6858000"/>
          </a:xfrm>
          <a:prstGeom prst="rect">
            <a:avLst/>
          </a:prstGeom>
        </p:spPr>
      </p:pic>
      <p:sp>
        <p:nvSpPr>
          <p:cNvPr id="11" name="圆角矩形 5">
            <a:extLst>
              <a:ext uri="{FF2B5EF4-FFF2-40B4-BE49-F238E27FC236}">
                <a16:creationId xmlns:a16="http://schemas.microsoft.com/office/drawing/2014/main" id="{638304B1-E0AB-4D6C-A4D5-8AE49B446F82}"/>
              </a:ext>
            </a:extLst>
          </p:cNvPr>
          <p:cNvSpPr/>
          <p:nvPr/>
        </p:nvSpPr>
        <p:spPr>
          <a:xfrm>
            <a:off x="4923155" y="581804"/>
            <a:ext cx="2345690" cy="547370"/>
          </a:xfrm>
          <a:prstGeom prst="roundRect">
            <a:avLst/>
          </a:prstGeom>
          <a:solidFill>
            <a:srgbClr val="5B68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800" dirty="0">
                <a:cs typeface="HarmonyOS Sans SC Medium" panose="00000600000000000000" charset="-122"/>
              </a:rPr>
              <a:t>交互</a:t>
            </a:r>
          </a:p>
        </p:txBody>
      </p:sp>
      <p:sp>
        <p:nvSpPr>
          <p:cNvPr id="13" name="文本框 11">
            <a:extLst>
              <a:ext uri="{FF2B5EF4-FFF2-40B4-BE49-F238E27FC236}">
                <a16:creationId xmlns:a16="http://schemas.microsoft.com/office/drawing/2014/main" id="{3F1603E1-896C-44F6-83F3-30920FBA4029}"/>
              </a:ext>
            </a:extLst>
          </p:cNvPr>
          <p:cNvSpPr txBox="1"/>
          <p:nvPr/>
        </p:nvSpPr>
        <p:spPr>
          <a:xfrm>
            <a:off x="7016151" y="1129174"/>
            <a:ext cx="4922807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0" i="0" dirty="0">
                <a:solidFill>
                  <a:srgbClr val="000000"/>
                </a:solidFill>
                <a:effectLst/>
                <a:latin typeface="v-sans"/>
              </a:rPr>
              <a:t>        首先，我们创建了一个垂直线（</a:t>
            </a:r>
            <a:r>
              <a:rPr lang="en-US" altLang="zh-CN" b="0" i="0" dirty="0" err="1">
                <a:solidFill>
                  <a:srgbClr val="000000"/>
                </a:solidFill>
                <a:effectLst/>
                <a:latin typeface="v-sans"/>
              </a:rPr>
              <a:t>verticalLine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v-sans"/>
              </a:rPr>
              <a:t>），用于在图表上表示鼠标所在的位置，初始时设置为透明（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v-sans"/>
              </a:rPr>
              <a:t>opacity: 0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v-sans"/>
              </a:rPr>
              <a:t>），默认年份</a:t>
            </a:r>
            <a:r>
              <a:rPr lang="en-US" altLang="zh-CN" b="0" i="0" dirty="0" err="1">
                <a:solidFill>
                  <a:srgbClr val="000000"/>
                </a:solidFill>
                <a:effectLst/>
                <a:latin typeface="v-sans"/>
              </a:rPr>
              <a:t>currentYear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v-sans"/>
              </a:rPr>
              <a:t>为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v-sans"/>
              </a:rPr>
              <a:t>null 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v-sans"/>
              </a:rPr>
              <a:t>。</a:t>
            </a:r>
            <a:endParaRPr lang="en-US" altLang="zh-CN" b="0" i="0" dirty="0">
              <a:solidFill>
                <a:srgbClr val="000000"/>
              </a:solidFill>
              <a:effectLst/>
              <a:latin typeface="v-sans"/>
            </a:endParaRPr>
          </a:p>
          <a:p>
            <a:r>
              <a:rPr lang="zh-CN" altLang="en-US" b="0" i="0" dirty="0">
                <a:solidFill>
                  <a:srgbClr val="000000"/>
                </a:solidFill>
                <a:effectLst/>
                <a:latin typeface="v-sans"/>
              </a:rPr>
              <a:t>        然后，使用了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v-sans"/>
              </a:rPr>
              <a:t>d3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v-sans"/>
              </a:rPr>
              <a:t>的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v-sans"/>
              </a:rPr>
              <a:t>on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v-sans"/>
              </a:rPr>
              <a:t>方法来实现 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v-sans"/>
              </a:rPr>
              <a:t>SVG 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v-sans"/>
              </a:rPr>
              <a:t>上的鼠标移动的事件监听，当鼠标在页面上移动时，</a:t>
            </a:r>
            <a:r>
              <a:rPr lang="en-US" altLang="zh-CN" b="0" i="0" dirty="0" err="1">
                <a:solidFill>
                  <a:srgbClr val="000000"/>
                </a:solidFill>
                <a:effectLst/>
                <a:latin typeface="v-sans"/>
              </a:rPr>
              <a:t>mousemove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v-sans"/>
              </a:rPr>
              <a:t> 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v-sans"/>
              </a:rPr>
              <a:t>事件被触发，</a:t>
            </a:r>
            <a:r>
              <a:rPr lang="zh-CN" altLang="en-US" b="0" i="0" dirty="0">
                <a:solidFill>
                  <a:srgbClr val="24292F"/>
                </a:solidFill>
                <a:effectLst/>
                <a:latin typeface="-apple-system"/>
              </a:rPr>
              <a:t>对应的回调函数会被执行。</a:t>
            </a:r>
            <a:endParaRPr lang="en-US" altLang="zh-CN" b="0" i="0" dirty="0">
              <a:solidFill>
                <a:srgbClr val="24292F"/>
              </a:solidFill>
              <a:effectLst/>
              <a:latin typeface="-apple-system"/>
            </a:endParaRPr>
          </a:p>
          <a:p>
            <a:r>
              <a:rPr lang="en-US" altLang="zh-CN" dirty="0">
                <a:solidFill>
                  <a:srgbClr val="24292F"/>
                </a:solidFill>
                <a:latin typeface="-apple-system"/>
              </a:rPr>
              <a:t>        </a:t>
            </a:r>
            <a:r>
              <a:rPr lang="zh-CN" altLang="en-US" b="0" i="0" dirty="0">
                <a:solidFill>
                  <a:srgbClr val="24292F"/>
                </a:solidFill>
                <a:effectLst/>
                <a:latin typeface="-apple-system"/>
              </a:rPr>
              <a:t>在回调函数中，我们使用</a:t>
            </a:r>
            <a:r>
              <a:rPr lang="en-US" altLang="zh-CN" b="0" i="0" dirty="0">
                <a:solidFill>
                  <a:srgbClr val="24292F"/>
                </a:solidFill>
                <a:effectLst/>
                <a:latin typeface="ui-monospace"/>
              </a:rPr>
              <a:t>d3.pointer(event)</a:t>
            </a:r>
            <a:r>
              <a:rPr lang="zh-CN" altLang="en-US" b="0" i="0" dirty="0">
                <a:solidFill>
                  <a:srgbClr val="24292F"/>
                </a:solidFill>
                <a:effectLst/>
                <a:latin typeface="-apple-system"/>
              </a:rPr>
              <a:t>方法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v-sans"/>
              </a:rPr>
              <a:t>获取鼠标在 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v-sans"/>
              </a:rPr>
              <a:t>SVG 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v-sans"/>
              </a:rPr>
              <a:t>中的位置（</a:t>
            </a:r>
            <a:r>
              <a:rPr lang="en-US" altLang="zh-CN" b="0" i="0" dirty="0" err="1">
                <a:solidFill>
                  <a:srgbClr val="000000"/>
                </a:solidFill>
                <a:effectLst/>
                <a:latin typeface="v-sans"/>
              </a:rPr>
              <a:t>mouseX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v-sans"/>
              </a:rPr>
              <a:t> 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v-sans"/>
              </a:rPr>
              <a:t>和 </a:t>
            </a:r>
            <a:r>
              <a:rPr lang="en-US" altLang="zh-CN" b="0" i="0" dirty="0" err="1">
                <a:solidFill>
                  <a:srgbClr val="000000"/>
                </a:solidFill>
                <a:effectLst/>
                <a:latin typeface="v-sans"/>
              </a:rPr>
              <a:t>mouseY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v-sans"/>
              </a:rPr>
              <a:t>），然后判断鼠标是否在图表范围内，如果在范围内</a:t>
            </a:r>
            <a:r>
              <a:rPr lang="zh-CN" altLang="en-US" dirty="0">
                <a:solidFill>
                  <a:srgbClr val="000000"/>
                </a:solidFill>
                <a:latin typeface="v-sans"/>
              </a:rPr>
              <a:t>，就使用 </a:t>
            </a:r>
            <a:r>
              <a:rPr lang="en-US" altLang="zh-CN" dirty="0">
                <a:solidFill>
                  <a:srgbClr val="000000"/>
                </a:solidFill>
                <a:latin typeface="v-sans"/>
              </a:rPr>
              <a:t>find </a:t>
            </a:r>
            <a:r>
              <a:rPr lang="zh-CN" altLang="en-US" dirty="0">
                <a:solidFill>
                  <a:srgbClr val="000000"/>
                </a:solidFill>
                <a:latin typeface="v-sans"/>
              </a:rPr>
              <a:t>方法查找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v-sans"/>
              </a:rPr>
              <a:t>与鼠标位置相交的数据点。如果存在相交的数据点，就更新垂直线的位置，更新当前年份</a:t>
            </a:r>
            <a:r>
              <a:rPr lang="en-US" altLang="zh-CN" b="0" i="0" dirty="0" err="1">
                <a:solidFill>
                  <a:srgbClr val="000000"/>
                </a:solidFill>
                <a:effectLst/>
                <a:latin typeface="v-sans"/>
              </a:rPr>
              <a:t>currentYear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v-sans"/>
              </a:rPr>
              <a:t>为相交的数据点的年份</a:t>
            </a:r>
            <a:r>
              <a:rPr lang="en-US" altLang="zh-CN" b="0" i="0" dirty="0" err="1">
                <a:solidFill>
                  <a:srgbClr val="000000"/>
                </a:solidFill>
                <a:effectLst/>
                <a:latin typeface="v-sans"/>
              </a:rPr>
              <a:t>intersectedPoint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v-sans"/>
              </a:rPr>
              <a:t>.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v-sans"/>
              </a:rPr>
              <a:t>年份，同时更新与当前年份相关的元素，如饼图、圆点、标签，以及</a:t>
            </a:r>
            <a:r>
              <a:rPr lang="zh-CN" altLang="en-US" b="0" i="0" dirty="0">
                <a:solidFill>
                  <a:srgbClr val="24292F"/>
                </a:solidFill>
                <a:effectLst/>
                <a:latin typeface="-apple-system"/>
              </a:rPr>
              <a:t>高亮显示对应的柱状图；如果不存在相交的数据点，则隐藏垂直线和相关元素</a:t>
            </a:r>
            <a:r>
              <a:rPr lang="zh-CN" altLang="en-US" dirty="0">
                <a:solidFill>
                  <a:srgbClr val="24292F"/>
                </a:solidFill>
                <a:latin typeface="-apple-system"/>
              </a:rPr>
              <a:t>，</a:t>
            </a:r>
            <a:r>
              <a:rPr lang="zh-CN" altLang="en-US" b="0" i="0" dirty="0">
                <a:solidFill>
                  <a:srgbClr val="24292F"/>
                </a:solidFill>
                <a:effectLst/>
                <a:latin typeface="-apple-system"/>
              </a:rPr>
              <a:t>重置</a:t>
            </a:r>
            <a:r>
              <a:rPr lang="en-US" altLang="zh-CN" b="0" i="0" dirty="0" err="1">
                <a:solidFill>
                  <a:srgbClr val="24292F"/>
                </a:solidFill>
                <a:effectLst/>
                <a:latin typeface="-apple-system"/>
              </a:rPr>
              <a:t>currentYear</a:t>
            </a:r>
            <a:r>
              <a:rPr lang="zh-CN" altLang="en-US" b="0" i="0" dirty="0">
                <a:solidFill>
                  <a:srgbClr val="24292F"/>
                </a:solidFill>
                <a:effectLst/>
                <a:latin typeface="-apple-system"/>
              </a:rPr>
              <a:t>为</a:t>
            </a:r>
            <a:r>
              <a:rPr lang="en-US" altLang="zh-CN" b="0" i="0" dirty="0">
                <a:solidFill>
                  <a:srgbClr val="24292F"/>
                </a:solidFill>
                <a:effectLst/>
                <a:latin typeface="-apple-system"/>
              </a:rPr>
              <a:t>null</a:t>
            </a:r>
            <a:r>
              <a:rPr lang="zh-CN" altLang="en-US" dirty="0">
                <a:solidFill>
                  <a:srgbClr val="24292F"/>
                </a:solidFill>
                <a:latin typeface="-apple-system"/>
              </a:rPr>
              <a:t>，</a:t>
            </a:r>
            <a:r>
              <a:rPr lang="zh-CN" altLang="en-US" b="0" i="0" dirty="0">
                <a:solidFill>
                  <a:srgbClr val="24292F"/>
                </a:solidFill>
                <a:effectLst/>
                <a:latin typeface="-apple-system"/>
              </a:rPr>
              <a:t>将柱状图的颜色恢复为默认颜色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v-sans"/>
              </a:rPr>
              <a:t>。 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93C4648-85CE-4A92-8855-A5E41B6D3302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E1E1E1">
                  <a:alpha val="100000"/>
                </a:srgbClr>
              </a:clrFrom>
              <a:clrTo>
                <a:srgbClr val="E1E1E1">
                  <a:alpha val="100000"/>
                  <a:alpha val="0"/>
                </a:srgbClr>
              </a:clrTo>
            </a:clrChange>
            <a:lum contrast="24000"/>
          </a:blip>
          <a:srcRect l="3420" t="4350" r="1371" b="2922"/>
          <a:stretch>
            <a:fillRect/>
          </a:stretch>
        </p:blipFill>
        <p:spPr>
          <a:xfrm>
            <a:off x="1415482" y="1155844"/>
            <a:ext cx="5695591" cy="443982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679190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b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08" y="5080"/>
            <a:ext cx="12192000" cy="6858000"/>
          </a:xfrm>
          <a:prstGeom prst="rect">
            <a:avLst/>
          </a:prstGeom>
        </p:spPr>
      </p:pic>
      <p:sp>
        <p:nvSpPr>
          <p:cNvPr id="11" name="圆角矩形 5">
            <a:extLst>
              <a:ext uri="{FF2B5EF4-FFF2-40B4-BE49-F238E27FC236}">
                <a16:creationId xmlns:a16="http://schemas.microsoft.com/office/drawing/2014/main" id="{638304B1-E0AB-4D6C-A4D5-8AE49B446F82}"/>
              </a:ext>
            </a:extLst>
          </p:cNvPr>
          <p:cNvSpPr/>
          <p:nvPr/>
        </p:nvSpPr>
        <p:spPr>
          <a:xfrm>
            <a:off x="4923155" y="581804"/>
            <a:ext cx="2345690" cy="547370"/>
          </a:xfrm>
          <a:prstGeom prst="roundRect">
            <a:avLst/>
          </a:prstGeom>
          <a:solidFill>
            <a:srgbClr val="5B68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800" dirty="0">
                <a:cs typeface="HarmonyOS Sans SC Medium" panose="00000600000000000000" charset="-122"/>
              </a:rPr>
              <a:t>交互</a:t>
            </a:r>
          </a:p>
        </p:txBody>
      </p:sp>
      <p:sp>
        <p:nvSpPr>
          <p:cNvPr id="13" name="文本框 11">
            <a:extLst>
              <a:ext uri="{FF2B5EF4-FFF2-40B4-BE49-F238E27FC236}">
                <a16:creationId xmlns:a16="http://schemas.microsoft.com/office/drawing/2014/main" id="{3F1603E1-896C-44F6-83F3-30920FBA4029}"/>
              </a:ext>
            </a:extLst>
          </p:cNvPr>
          <p:cNvSpPr txBox="1"/>
          <p:nvPr/>
        </p:nvSpPr>
        <p:spPr>
          <a:xfrm>
            <a:off x="6239159" y="3430438"/>
            <a:ext cx="509595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0" i="0" dirty="0">
                <a:solidFill>
                  <a:srgbClr val="000000"/>
                </a:solidFill>
                <a:effectLst/>
                <a:latin typeface="v-sans"/>
              </a:rPr>
              <a:t>使用了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v-sans"/>
              </a:rPr>
              <a:t>d3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v-sans"/>
              </a:rPr>
              <a:t>的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v-sans"/>
              </a:rPr>
              <a:t>on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v-sans"/>
              </a:rPr>
              <a:t>方法来实现 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v-sans"/>
              </a:rPr>
              <a:t>SVG 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v-sans"/>
              </a:rPr>
              <a:t>上的鼠标移动的事件监听，当鼠标在页面上移动时，</a:t>
            </a:r>
            <a:r>
              <a:rPr lang="en-US" altLang="zh-CN" b="0" i="0" dirty="0" err="1">
                <a:solidFill>
                  <a:srgbClr val="000000"/>
                </a:solidFill>
                <a:effectLst/>
                <a:latin typeface="v-sans"/>
              </a:rPr>
              <a:t>mousemove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v-sans"/>
              </a:rPr>
              <a:t> 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v-sans"/>
              </a:rPr>
              <a:t>事件被触发，</a:t>
            </a:r>
            <a:r>
              <a:rPr lang="zh-CN" altLang="en-US" b="0" i="0" dirty="0">
                <a:solidFill>
                  <a:srgbClr val="24292F"/>
                </a:solidFill>
                <a:effectLst/>
                <a:latin typeface="-apple-system"/>
              </a:rPr>
              <a:t>对应的回调函数会被执行。在回调函数中，使用</a:t>
            </a:r>
            <a:r>
              <a:rPr lang="en-US" altLang="zh-CN" b="0" i="0" dirty="0">
                <a:solidFill>
                  <a:srgbClr val="24292F"/>
                </a:solidFill>
                <a:effectLst/>
                <a:latin typeface="ui-monospace"/>
              </a:rPr>
              <a:t>d3.pointer(event)</a:t>
            </a:r>
            <a:r>
              <a:rPr lang="zh-CN" altLang="en-US" b="0" i="0" dirty="0">
                <a:solidFill>
                  <a:srgbClr val="24292F"/>
                </a:solidFill>
                <a:effectLst/>
                <a:latin typeface="-apple-system"/>
              </a:rPr>
              <a:t>方法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v-sans"/>
              </a:rPr>
              <a:t>获取鼠标在 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v-sans"/>
              </a:rPr>
              <a:t>SVG 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v-sans"/>
              </a:rPr>
              <a:t>中的位置（</a:t>
            </a:r>
            <a:r>
              <a:rPr lang="en-US" altLang="zh-CN" b="0" i="0" dirty="0" err="1">
                <a:solidFill>
                  <a:srgbClr val="000000"/>
                </a:solidFill>
                <a:effectLst/>
                <a:latin typeface="v-sans"/>
              </a:rPr>
              <a:t>mouseX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v-sans"/>
              </a:rPr>
              <a:t> 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v-sans"/>
              </a:rPr>
              <a:t>和 </a:t>
            </a:r>
            <a:r>
              <a:rPr lang="en-US" altLang="zh-CN" b="0" i="0" dirty="0" err="1">
                <a:solidFill>
                  <a:srgbClr val="000000"/>
                </a:solidFill>
                <a:effectLst/>
                <a:latin typeface="v-sans"/>
              </a:rPr>
              <a:t>mouseY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v-sans"/>
              </a:rPr>
              <a:t>），然后判断鼠标是否在图表范围内，如果在范围内</a:t>
            </a:r>
            <a:r>
              <a:rPr lang="zh-CN" altLang="en-US" dirty="0">
                <a:solidFill>
                  <a:srgbClr val="000000"/>
                </a:solidFill>
                <a:latin typeface="v-sans"/>
              </a:rPr>
              <a:t>，就使用 </a:t>
            </a:r>
            <a:r>
              <a:rPr lang="en-US" altLang="zh-CN" dirty="0">
                <a:solidFill>
                  <a:srgbClr val="000000"/>
                </a:solidFill>
                <a:latin typeface="v-sans"/>
              </a:rPr>
              <a:t>find </a:t>
            </a:r>
            <a:r>
              <a:rPr lang="zh-CN" altLang="en-US" dirty="0">
                <a:solidFill>
                  <a:srgbClr val="000000"/>
                </a:solidFill>
                <a:latin typeface="v-sans"/>
              </a:rPr>
              <a:t>方法查找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v-sans"/>
              </a:rPr>
              <a:t>与鼠标位置相交的数据点。</a:t>
            </a:r>
            <a:endParaRPr lang="en-US" altLang="zh-CN" b="0" i="0" dirty="0">
              <a:solidFill>
                <a:srgbClr val="24292F"/>
              </a:solidFill>
              <a:effectLst/>
              <a:latin typeface="-apple-system"/>
            </a:endParaRPr>
          </a:p>
          <a:p>
            <a:r>
              <a:rPr lang="en-US" altLang="zh-CN" dirty="0">
                <a:solidFill>
                  <a:srgbClr val="24292F"/>
                </a:solidFill>
                <a:latin typeface="-apple-system"/>
              </a:rPr>
              <a:t>        </a:t>
            </a:r>
            <a:endParaRPr lang="zh-CN" altLang="en-US" dirty="0"/>
          </a:p>
        </p:txBody>
      </p:sp>
      <p:sp>
        <p:nvSpPr>
          <p:cNvPr id="8" name="文本框 11">
            <a:extLst>
              <a:ext uri="{FF2B5EF4-FFF2-40B4-BE49-F238E27FC236}">
                <a16:creationId xmlns:a16="http://schemas.microsoft.com/office/drawing/2014/main" id="{3F1603E1-896C-44F6-83F3-30920FBA4029}"/>
              </a:ext>
            </a:extLst>
          </p:cNvPr>
          <p:cNvSpPr txBox="1"/>
          <p:nvPr/>
        </p:nvSpPr>
        <p:spPr>
          <a:xfrm>
            <a:off x="442185" y="3867978"/>
            <a:ext cx="49228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0" i="0" dirty="0">
                <a:solidFill>
                  <a:srgbClr val="000000"/>
                </a:solidFill>
                <a:effectLst/>
                <a:latin typeface="v-sans"/>
              </a:rPr>
              <a:t>创建一个垂直线（</a:t>
            </a:r>
            <a:r>
              <a:rPr lang="en-US" altLang="zh-CN" b="0" i="0" dirty="0" err="1">
                <a:solidFill>
                  <a:srgbClr val="000000"/>
                </a:solidFill>
                <a:effectLst/>
                <a:latin typeface="v-sans"/>
              </a:rPr>
              <a:t>verticalLine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v-sans"/>
              </a:rPr>
              <a:t>），用于在图表上表示鼠标所在的位置，初始时设置为透明（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v-sans"/>
              </a:rPr>
              <a:t>opacity: 0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v-sans"/>
              </a:rPr>
              <a:t>），默认年份</a:t>
            </a:r>
            <a:r>
              <a:rPr lang="en-US" altLang="zh-CN" b="0" i="0" dirty="0" err="1">
                <a:solidFill>
                  <a:srgbClr val="000000"/>
                </a:solidFill>
                <a:effectLst/>
                <a:latin typeface="v-sans"/>
              </a:rPr>
              <a:t>currentYear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v-sans"/>
              </a:rPr>
              <a:t>为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v-sans"/>
              </a:rPr>
              <a:t>null 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v-sans"/>
              </a:rPr>
              <a:t>。</a:t>
            </a:r>
            <a:endParaRPr lang="en-US" altLang="zh-CN" b="0" i="0" dirty="0">
              <a:solidFill>
                <a:srgbClr val="000000"/>
              </a:solidFill>
              <a:effectLst/>
              <a:latin typeface="v-sans"/>
            </a:endParaRPr>
          </a:p>
          <a:p>
            <a:r>
              <a:rPr lang="zh-CN" altLang="en-US" b="0" i="0" dirty="0">
                <a:solidFill>
                  <a:srgbClr val="000000"/>
                </a:solidFill>
                <a:effectLst/>
                <a:latin typeface="v-sans"/>
              </a:rPr>
              <a:t>        </a:t>
            </a:r>
            <a:endParaRPr lang="zh-CN" altLang="en-US" dirty="0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AF6653FD-52A4-40B7-A755-9C61F3217E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199" y="1347833"/>
            <a:ext cx="5268195" cy="2113742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45E5D8E1-9E0F-419F-8BB1-BE36C5111D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1347833"/>
            <a:ext cx="5758775" cy="156398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417944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b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08" y="5080"/>
            <a:ext cx="12192000" cy="6858000"/>
          </a:xfrm>
          <a:prstGeom prst="rect">
            <a:avLst/>
          </a:prstGeom>
        </p:spPr>
      </p:pic>
      <p:sp>
        <p:nvSpPr>
          <p:cNvPr id="11" name="圆角矩形 5">
            <a:extLst>
              <a:ext uri="{FF2B5EF4-FFF2-40B4-BE49-F238E27FC236}">
                <a16:creationId xmlns:a16="http://schemas.microsoft.com/office/drawing/2014/main" id="{638304B1-E0AB-4D6C-A4D5-8AE49B446F82}"/>
              </a:ext>
            </a:extLst>
          </p:cNvPr>
          <p:cNvSpPr/>
          <p:nvPr/>
        </p:nvSpPr>
        <p:spPr>
          <a:xfrm>
            <a:off x="4923155" y="581804"/>
            <a:ext cx="2345690" cy="547370"/>
          </a:xfrm>
          <a:prstGeom prst="roundRect">
            <a:avLst/>
          </a:prstGeom>
          <a:solidFill>
            <a:srgbClr val="5B68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800" dirty="0">
                <a:cs typeface="HarmonyOS Sans SC Medium" panose="00000600000000000000" charset="-122"/>
              </a:rPr>
              <a:t>交互</a:t>
            </a:r>
          </a:p>
        </p:txBody>
      </p:sp>
      <p:sp>
        <p:nvSpPr>
          <p:cNvPr id="13" name="文本框 11">
            <a:extLst>
              <a:ext uri="{FF2B5EF4-FFF2-40B4-BE49-F238E27FC236}">
                <a16:creationId xmlns:a16="http://schemas.microsoft.com/office/drawing/2014/main" id="{3F1603E1-896C-44F6-83F3-30920FBA4029}"/>
              </a:ext>
            </a:extLst>
          </p:cNvPr>
          <p:cNvSpPr txBox="1"/>
          <p:nvPr/>
        </p:nvSpPr>
        <p:spPr>
          <a:xfrm>
            <a:off x="608343" y="5289501"/>
            <a:ext cx="49228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0" i="0" dirty="0">
                <a:solidFill>
                  <a:srgbClr val="000000"/>
                </a:solidFill>
                <a:effectLst/>
                <a:latin typeface="v-sans"/>
              </a:rPr>
              <a:t>更新当前年份</a:t>
            </a:r>
            <a:r>
              <a:rPr lang="en-US" altLang="zh-CN" b="0" i="0" dirty="0" err="1">
                <a:solidFill>
                  <a:srgbClr val="000000"/>
                </a:solidFill>
                <a:effectLst/>
                <a:latin typeface="v-sans"/>
              </a:rPr>
              <a:t>currentYear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v-sans"/>
              </a:rPr>
              <a:t>为相交的数据点的年份</a:t>
            </a:r>
            <a:r>
              <a:rPr lang="en-US" altLang="zh-CN" b="0" i="0" dirty="0" err="1">
                <a:solidFill>
                  <a:srgbClr val="000000"/>
                </a:solidFill>
                <a:effectLst/>
                <a:latin typeface="v-sans"/>
              </a:rPr>
              <a:t>intersectedPoint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v-sans"/>
              </a:rPr>
              <a:t>.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v-sans"/>
              </a:rPr>
              <a:t>年份，同时更新饼图。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6B0627E-39DF-4BF5-94B5-61F37D53C6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5924" y="1340831"/>
            <a:ext cx="5487651" cy="1099031"/>
          </a:xfrm>
          <a:prstGeom prst="rect">
            <a:avLst/>
          </a:prstGeom>
        </p:spPr>
      </p:pic>
      <p:sp>
        <p:nvSpPr>
          <p:cNvPr id="19" name="文本框 11">
            <a:extLst>
              <a:ext uri="{FF2B5EF4-FFF2-40B4-BE49-F238E27FC236}">
                <a16:creationId xmlns:a16="http://schemas.microsoft.com/office/drawing/2014/main" id="{BBDD6C30-B553-438B-A494-B78E5A475DEF}"/>
              </a:ext>
            </a:extLst>
          </p:cNvPr>
          <p:cNvSpPr txBox="1"/>
          <p:nvPr/>
        </p:nvSpPr>
        <p:spPr>
          <a:xfrm>
            <a:off x="608345" y="2531245"/>
            <a:ext cx="4922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0" i="0" dirty="0">
                <a:solidFill>
                  <a:srgbClr val="000000"/>
                </a:solidFill>
                <a:effectLst/>
                <a:latin typeface="v-sans"/>
              </a:rPr>
              <a:t>如果存在相交的数据点，就更新垂直线的位置，</a:t>
            </a:r>
            <a:endParaRPr lang="zh-CN" altLang="en-US" dirty="0"/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5066D768-61E1-4D5B-B7FA-2447495ED9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5922" y="3239456"/>
            <a:ext cx="5487651" cy="1642372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D6F5AAAD-3984-4D65-9C27-889D71FD6C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98543" y="1340831"/>
            <a:ext cx="5467533" cy="4315458"/>
          </a:xfrm>
          <a:prstGeom prst="rect">
            <a:avLst/>
          </a:prstGeom>
        </p:spPr>
      </p:pic>
      <p:sp>
        <p:nvSpPr>
          <p:cNvPr id="25" name="文本框 11">
            <a:extLst>
              <a:ext uri="{FF2B5EF4-FFF2-40B4-BE49-F238E27FC236}">
                <a16:creationId xmlns:a16="http://schemas.microsoft.com/office/drawing/2014/main" id="{3F1603E1-896C-44F6-83F3-30920FBA4029}"/>
              </a:ext>
            </a:extLst>
          </p:cNvPr>
          <p:cNvSpPr txBox="1"/>
          <p:nvPr/>
        </p:nvSpPr>
        <p:spPr>
          <a:xfrm>
            <a:off x="8288367" y="5808779"/>
            <a:ext cx="4922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0" i="0" dirty="0">
                <a:solidFill>
                  <a:srgbClr val="000000"/>
                </a:solidFill>
                <a:effectLst/>
                <a:latin typeface="v-sans"/>
              </a:rPr>
              <a:t>绘制饼图的函数</a:t>
            </a:r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347959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b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0" y="0"/>
            <a:ext cx="12192000" cy="6858000"/>
          </a:xfrm>
          <a:prstGeom prst="rect">
            <a:avLst/>
          </a:prstGeom>
        </p:spPr>
      </p:pic>
      <p:sp>
        <p:nvSpPr>
          <p:cNvPr id="5" name="圆角矩形 4"/>
          <p:cNvSpPr/>
          <p:nvPr>
            <p:custDataLst>
              <p:tags r:id="rId2"/>
            </p:custDataLst>
          </p:nvPr>
        </p:nvSpPr>
        <p:spPr>
          <a:xfrm>
            <a:off x="4067175" y="407670"/>
            <a:ext cx="3891915" cy="563245"/>
          </a:xfrm>
          <a:prstGeom prst="roundRect">
            <a:avLst/>
          </a:prstGeom>
          <a:solidFill>
            <a:srgbClr val="5B68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>
                <a:solidFill>
                  <a:schemeClr val="bg1"/>
                </a:solidFill>
                <a:latin typeface="HarmonyOS Sans SC Medium" panose="00000600000000000000" charset="-122"/>
                <a:ea typeface="HarmonyOS Sans SC Medium" panose="00000600000000000000" charset="-122"/>
                <a:cs typeface="HarmonyOS Sans SC Medium" panose="00000600000000000000" charset="-122"/>
              </a:rPr>
              <a:t>前言</a:t>
            </a:r>
            <a:endParaRPr lang="zh-CN" altLang="en-US" sz="3600">
              <a:cs typeface="HarmonyOS Sans SC Medium" panose="00000600000000000000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189990" y="1256030"/>
            <a:ext cx="4446270" cy="368173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indent="0" fontAlgn="auto">
              <a:lnSpc>
                <a:spcPct val="150000"/>
              </a:lnSpc>
            </a:pPr>
            <a:r>
              <a:rPr lang="en-US" altLang="zh-CN" sz="1600" dirty="0">
                <a:solidFill>
                  <a:srgbClr val="5B688A"/>
                </a:solidFill>
                <a:latin typeface="HarmonyOS Sans SC Medium" panose="00000600000000000000" charset="-122"/>
                <a:ea typeface="HarmonyOS Sans SC Medium" panose="00000600000000000000" charset="-122"/>
                <a:cs typeface="HarmonyOS Sans SC Medium" panose="00000600000000000000" charset="-122"/>
              </a:rPr>
              <a:t>       </a:t>
            </a:r>
            <a:r>
              <a:rPr lang="zh-CN" altLang="en-US" dirty="0">
                <a:solidFill>
                  <a:srgbClr val="5B688A"/>
                </a:solidFill>
                <a:latin typeface="HarmonyOS Sans SC Medium" panose="00000600000000000000" charset="-122"/>
                <a:ea typeface="HarmonyOS Sans SC Medium" panose="00000600000000000000" charset="-122"/>
                <a:cs typeface="HarmonyOS Sans SC Medium" panose="00000600000000000000" charset="-122"/>
              </a:rPr>
              <a:t>本作品主要使用《中国能源统计年鉴2022》数据集，通过引入</a:t>
            </a:r>
            <a:r>
              <a:rPr lang="zh-CN" altLang="en-US" u="sng" dirty="0">
                <a:solidFill>
                  <a:srgbClr val="5B688A"/>
                </a:solidFill>
                <a:latin typeface="HarmonyOS Sans SC Medium" panose="00000600000000000000" charset="-122"/>
                <a:ea typeface="HarmonyOS Sans SC Medium" panose="00000600000000000000" charset="-122"/>
                <a:cs typeface="HarmonyOS Sans SC Medium" panose="00000600000000000000" charset="-122"/>
              </a:rPr>
              <a:t>能流图</a:t>
            </a:r>
            <a:r>
              <a:rPr lang="zh-CN" altLang="en-US" dirty="0">
                <a:solidFill>
                  <a:srgbClr val="5B688A"/>
                </a:solidFill>
                <a:latin typeface="HarmonyOS Sans SC Medium" panose="00000600000000000000" charset="-122"/>
                <a:ea typeface="HarmonyOS Sans SC Medium" panose="00000600000000000000" charset="-122"/>
                <a:cs typeface="HarmonyOS Sans SC Medium" panose="00000600000000000000" charset="-122"/>
              </a:rPr>
              <a:t>与</a:t>
            </a:r>
            <a:r>
              <a:rPr lang="zh-CN" altLang="en-US" u="sng" dirty="0">
                <a:solidFill>
                  <a:srgbClr val="5B688A"/>
                </a:solidFill>
                <a:latin typeface="HarmonyOS Sans SC Medium" panose="00000600000000000000" charset="-122"/>
                <a:ea typeface="HarmonyOS Sans SC Medium" panose="00000600000000000000" charset="-122"/>
                <a:cs typeface="HarmonyOS Sans SC Medium" panose="00000600000000000000" charset="-122"/>
              </a:rPr>
              <a:t>碳流图</a:t>
            </a:r>
            <a:r>
              <a:rPr lang="zh-CN" altLang="en-US" dirty="0">
                <a:solidFill>
                  <a:srgbClr val="5B688A"/>
                </a:solidFill>
                <a:latin typeface="HarmonyOS Sans SC Medium" panose="00000600000000000000" charset="-122"/>
                <a:ea typeface="HarmonyOS Sans SC Medium" panose="00000600000000000000" charset="-122"/>
                <a:cs typeface="HarmonyOS Sans SC Medium" panose="00000600000000000000" charset="-122"/>
              </a:rPr>
              <a:t>,对中国</a:t>
            </a:r>
            <a:r>
              <a:rPr lang="zh-CN" altLang="en-US" u="sng" dirty="0">
                <a:solidFill>
                  <a:srgbClr val="5B688A"/>
                </a:solidFill>
                <a:latin typeface="HarmonyOS Sans SC Medium" panose="00000600000000000000" charset="-122"/>
                <a:ea typeface="HarmonyOS Sans SC Medium" panose="00000600000000000000" charset="-122"/>
                <a:cs typeface="HarmonyOS Sans SC Medium" panose="00000600000000000000" charset="-122"/>
              </a:rPr>
              <a:t>能源流动及相关碳排放过程</a:t>
            </a:r>
            <a:r>
              <a:rPr lang="zh-CN" altLang="en-US" dirty="0">
                <a:solidFill>
                  <a:srgbClr val="5B688A"/>
                </a:solidFill>
                <a:latin typeface="HarmonyOS Sans SC Medium" panose="00000600000000000000" charset="-122"/>
                <a:ea typeface="HarmonyOS Sans SC Medium" panose="00000600000000000000" charset="-122"/>
                <a:cs typeface="HarmonyOS Sans SC Medium" panose="00000600000000000000" charset="-122"/>
              </a:rPr>
              <a:t>进行准确描绘;并结合相关能源与碳排放政策,分析了中国目前能源</a:t>
            </a:r>
            <a:r>
              <a:rPr lang="zh-CN" altLang="en-US" u="sng" dirty="0">
                <a:solidFill>
                  <a:srgbClr val="5B688A"/>
                </a:solidFill>
                <a:latin typeface="HarmonyOS Sans SC Medium" panose="00000600000000000000" charset="-122"/>
                <a:ea typeface="HarmonyOS Sans SC Medium" panose="00000600000000000000" charset="-122"/>
                <a:cs typeface="HarmonyOS Sans SC Medium" panose="00000600000000000000" charset="-122"/>
              </a:rPr>
              <a:t>供给、使用、消费和碳排放</a:t>
            </a:r>
            <a:r>
              <a:rPr lang="zh-CN" altLang="en-US" dirty="0">
                <a:solidFill>
                  <a:srgbClr val="5B688A"/>
                </a:solidFill>
                <a:latin typeface="HarmonyOS Sans SC Medium" panose="00000600000000000000" charset="-122"/>
                <a:ea typeface="HarmonyOS Sans SC Medium" panose="00000600000000000000" charset="-122"/>
                <a:cs typeface="HarmonyOS Sans SC Medium" panose="00000600000000000000" charset="-122"/>
              </a:rPr>
              <a:t>情况。在此基础上对能源</a:t>
            </a:r>
            <a:r>
              <a:rPr lang="zh-CN" altLang="en-US" u="sng" dirty="0">
                <a:solidFill>
                  <a:srgbClr val="5B688A"/>
                </a:solidFill>
                <a:latin typeface="HarmonyOS Sans SC Medium" panose="00000600000000000000" charset="-122"/>
                <a:ea typeface="HarmonyOS Sans SC Medium" panose="00000600000000000000" charset="-122"/>
                <a:cs typeface="HarmonyOS Sans SC Medium" panose="00000600000000000000" charset="-122"/>
              </a:rPr>
              <a:t>绿色低碳转型</a:t>
            </a:r>
            <a:r>
              <a:rPr lang="zh-CN" altLang="en-US" dirty="0">
                <a:solidFill>
                  <a:srgbClr val="5B688A"/>
                </a:solidFill>
                <a:latin typeface="HarmonyOS Sans SC Medium" panose="00000600000000000000" charset="-122"/>
                <a:ea typeface="HarmonyOS Sans SC Medium" panose="00000600000000000000" charset="-122"/>
                <a:cs typeface="HarmonyOS Sans SC Medium" panose="00000600000000000000" charset="-122"/>
              </a:rPr>
              <a:t>进程及政策效果加以探讨。此外,还针对不同产业的能源消费结构进行归因分析;对于能源需求量大且碳排放高的产业,提出相关产业发展与能源结构调整政策建议,以支撑未来能源绿色低碳发展。</a:t>
            </a:r>
          </a:p>
        </p:txBody>
      </p:sp>
      <p:pic>
        <p:nvPicPr>
          <p:cNvPr id="9" name="图片 8" descr="2016083009454015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42635" y="1368425"/>
            <a:ext cx="5864860" cy="4162425"/>
          </a:xfrm>
          <a:prstGeom prst="round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b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圆角矩形 5">
            <a:extLst>
              <a:ext uri="{FF2B5EF4-FFF2-40B4-BE49-F238E27FC236}">
                <a16:creationId xmlns:a16="http://schemas.microsoft.com/office/drawing/2014/main" id="{638304B1-E0AB-4D6C-A4D5-8AE49B446F82}"/>
              </a:ext>
            </a:extLst>
          </p:cNvPr>
          <p:cNvSpPr/>
          <p:nvPr/>
        </p:nvSpPr>
        <p:spPr>
          <a:xfrm>
            <a:off x="4923155" y="581804"/>
            <a:ext cx="2345690" cy="547370"/>
          </a:xfrm>
          <a:prstGeom prst="roundRect">
            <a:avLst/>
          </a:prstGeom>
          <a:solidFill>
            <a:srgbClr val="5B68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800" dirty="0">
                <a:cs typeface="HarmonyOS Sans SC Medium" panose="00000600000000000000" charset="-122"/>
              </a:rPr>
              <a:t>交互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BFBED214-18DB-4790-93A0-C26377854F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4061" y="1710978"/>
            <a:ext cx="5487651" cy="2656139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7D1447AE-6FD4-4B08-87F3-ECD37000EB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9525" y="1710978"/>
            <a:ext cx="5871039" cy="2656139"/>
          </a:xfrm>
          <a:prstGeom prst="rect">
            <a:avLst/>
          </a:prstGeom>
        </p:spPr>
      </p:pic>
      <p:sp>
        <p:nvSpPr>
          <p:cNvPr id="18" name="文本框 11">
            <a:extLst>
              <a:ext uri="{FF2B5EF4-FFF2-40B4-BE49-F238E27FC236}">
                <a16:creationId xmlns:a16="http://schemas.microsoft.com/office/drawing/2014/main" id="{2ADC3D5B-D853-4F7A-B0A2-E72A620B2EF0}"/>
              </a:ext>
            </a:extLst>
          </p:cNvPr>
          <p:cNvSpPr txBox="1"/>
          <p:nvPr/>
        </p:nvSpPr>
        <p:spPr>
          <a:xfrm>
            <a:off x="8725598" y="4678124"/>
            <a:ext cx="4922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0" i="0" dirty="0">
                <a:solidFill>
                  <a:srgbClr val="000000"/>
                </a:solidFill>
                <a:effectLst/>
                <a:latin typeface="v-sans"/>
              </a:rPr>
              <a:t>更新标签</a:t>
            </a:r>
            <a:endParaRPr lang="zh-CN" altLang="en-US" dirty="0"/>
          </a:p>
        </p:txBody>
      </p:sp>
      <p:sp>
        <p:nvSpPr>
          <p:cNvPr id="20" name="文本框 11">
            <a:extLst>
              <a:ext uri="{FF2B5EF4-FFF2-40B4-BE49-F238E27FC236}">
                <a16:creationId xmlns:a16="http://schemas.microsoft.com/office/drawing/2014/main" id="{FB1A074D-5A1A-4297-AFD8-2DFFEA414410}"/>
              </a:ext>
            </a:extLst>
          </p:cNvPr>
          <p:cNvSpPr txBox="1"/>
          <p:nvPr/>
        </p:nvSpPr>
        <p:spPr>
          <a:xfrm>
            <a:off x="2183759" y="4678124"/>
            <a:ext cx="4922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0" i="0" dirty="0">
                <a:solidFill>
                  <a:srgbClr val="000000"/>
                </a:solidFill>
                <a:effectLst/>
                <a:latin typeface="v-sans"/>
              </a:rPr>
              <a:t>更新圆点</a:t>
            </a:r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072029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b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08" y="5080"/>
            <a:ext cx="12192000" cy="6858000"/>
          </a:xfrm>
          <a:prstGeom prst="rect">
            <a:avLst/>
          </a:prstGeom>
        </p:spPr>
      </p:pic>
      <p:sp>
        <p:nvSpPr>
          <p:cNvPr id="11" name="圆角矩形 5">
            <a:extLst>
              <a:ext uri="{FF2B5EF4-FFF2-40B4-BE49-F238E27FC236}">
                <a16:creationId xmlns:a16="http://schemas.microsoft.com/office/drawing/2014/main" id="{638304B1-E0AB-4D6C-A4D5-8AE49B446F82}"/>
              </a:ext>
            </a:extLst>
          </p:cNvPr>
          <p:cNvSpPr/>
          <p:nvPr/>
        </p:nvSpPr>
        <p:spPr>
          <a:xfrm>
            <a:off x="4923155" y="581804"/>
            <a:ext cx="2345690" cy="547370"/>
          </a:xfrm>
          <a:prstGeom prst="roundRect">
            <a:avLst/>
          </a:prstGeom>
          <a:solidFill>
            <a:srgbClr val="5B68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800" dirty="0">
                <a:cs typeface="HarmonyOS Sans SC Medium" panose="00000600000000000000" charset="-122"/>
              </a:rPr>
              <a:t>交互</a:t>
            </a:r>
          </a:p>
        </p:txBody>
      </p:sp>
      <p:sp>
        <p:nvSpPr>
          <p:cNvPr id="13" name="文本框 11">
            <a:extLst>
              <a:ext uri="{FF2B5EF4-FFF2-40B4-BE49-F238E27FC236}">
                <a16:creationId xmlns:a16="http://schemas.microsoft.com/office/drawing/2014/main" id="{3F1603E1-896C-44F6-83F3-30920FBA4029}"/>
              </a:ext>
            </a:extLst>
          </p:cNvPr>
          <p:cNvSpPr txBox="1"/>
          <p:nvPr/>
        </p:nvSpPr>
        <p:spPr>
          <a:xfrm>
            <a:off x="1927194" y="2840492"/>
            <a:ext cx="4922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0" i="0" dirty="0">
                <a:solidFill>
                  <a:srgbClr val="000000"/>
                </a:solidFill>
                <a:effectLst/>
                <a:latin typeface="v-sans"/>
              </a:rPr>
              <a:t>更新年份标签</a:t>
            </a:r>
            <a:endParaRPr lang="zh-CN" altLang="en-US" dirty="0"/>
          </a:p>
        </p:txBody>
      </p:sp>
      <p:sp>
        <p:nvSpPr>
          <p:cNvPr id="18" name="文本框 11">
            <a:extLst>
              <a:ext uri="{FF2B5EF4-FFF2-40B4-BE49-F238E27FC236}">
                <a16:creationId xmlns:a16="http://schemas.microsoft.com/office/drawing/2014/main" id="{2ADC3D5B-D853-4F7A-B0A2-E72A620B2EF0}"/>
              </a:ext>
            </a:extLst>
          </p:cNvPr>
          <p:cNvSpPr txBox="1"/>
          <p:nvPr/>
        </p:nvSpPr>
        <p:spPr>
          <a:xfrm>
            <a:off x="1626309" y="4851786"/>
            <a:ext cx="4922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0" i="0" dirty="0">
                <a:solidFill>
                  <a:srgbClr val="000000"/>
                </a:solidFill>
                <a:effectLst/>
                <a:latin typeface="v-sans"/>
              </a:rPr>
              <a:t>高亮对应年份的柱子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3EBCAED-05C3-4DB1-B8A7-7B11AC78C2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297" y="1594684"/>
            <a:ext cx="5233359" cy="96075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7ACD566-621F-4D76-ABCD-65058D8B8A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2783" y="4266753"/>
            <a:ext cx="5313873" cy="39195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ACD2A5BD-C834-4688-B635-509269FC652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97520" y="1594684"/>
            <a:ext cx="5505650" cy="2248234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BFED9D96-0DC1-4482-A9E6-202B1B049676}"/>
              </a:ext>
            </a:extLst>
          </p:cNvPr>
          <p:cNvSpPr txBox="1"/>
          <p:nvPr/>
        </p:nvSpPr>
        <p:spPr>
          <a:xfrm>
            <a:off x="6462852" y="4212941"/>
            <a:ext cx="51540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1800" b="0" i="0" kern="1200" dirty="0">
                <a:solidFill>
                  <a:srgbClr val="24292F"/>
                </a:solidFill>
                <a:effectLst/>
                <a:latin typeface="-apple-system"/>
                <a:ea typeface="HarmonyOS Sans SC Medium" panose="02010600030101010101" charset="-122"/>
                <a:cs typeface="+mn-cs"/>
              </a:rPr>
              <a:t>如果不存在相交的数据点，则隐藏垂直线和相关元素</a:t>
            </a:r>
            <a:r>
              <a:rPr lang="zh-CN" altLang="zh-CN" sz="1800" kern="1200" dirty="0">
                <a:solidFill>
                  <a:srgbClr val="24292F"/>
                </a:solidFill>
                <a:effectLst/>
                <a:latin typeface="-apple-system"/>
                <a:ea typeface="HarmonyOS Sans SC Medium" panose="02010600030101010101" charset="-122"/>
                <a:cs typeface="+mn-cs"/>
              </a:rPr>
              <a:t>，</a:t>
            </a:r>
            <a:r>
              <a:rPr lang="zh-CN" altLang="zh-CN" sz="1800" b="0" i="0" kern="1200" dirty="0">
                <a:solidFill>
                  <a:srgbClr val="24292F"/>
                </a:solidFill>
                <a:effectLst/>
                <a:latin typeface="-apple-system"/>
                <a:ea typeface="HarmonyOS Sans SC Medium" panose="02010600030101010101" charset="-122"/>
                <a:cs typeface="+mn-cs"/>
              </a:rPr>
              <a:t>重置</a:t>
            </a:r>
            <a:r>
              <a:rPr lang="en-US" altLang="zh-CN" sz="1800" b="0" i="0" kern="1200" dirty="0" err="1">
                <a:solidFill>
                  <a:srgbClr val="24292F"/>
                </a:solidFill>
                <a:effectLst/>
                <a:latin typeface="-apple-system"/>
                <a:ea typeface="HarmonyOS Sans SC Medium" panose="02010600030101010101" charset="-122"/>
                <a:cs typeface="+mn-cs"/>
              </a:rPr>
              <a:t>currentYear</a:t>
            </a:r>
            <a:r>
              <a:rPr lang="zh-CN" altLang="zh-CN" sz="1800" b="0" i="0" kern="1200" dirty="0">
                <a:solidFill>
                  <a:srgbClr val="24292F"/>
                </a:solidFill>
                <a:effectLst/>
                <a:latin typeface="-apple-system"/>
                <a:ea typeface="HarmonyOS Sans SC Medium" panose="02010600030101010101" charset="-122"/>
                <a:cs typeface="+mn-cs"/>
              </a:rPr>
              <a:t>为</a:t>
            </a:r>
            <a:r>
              <a:rPr lang="en-US" altLang="zh-CN" sz="1800" b="0" i="0" kern="1200" dirty="0">
                <a:solidFill>
                  <a:srgbClr val="24292F"/>
                </a:solidFill>
                <a:effectLst/>
                <a:latin typeface="-apple-system"/>
                <a:ea typeface="HarmonyOS Sans SC Medium" panose="02010600030101010101" charset="-122"/>
                <a:cs typeface="+mn-cs"/>
              </a:rPr>
              <a:t>null</a:t>
            </a:r>
            <a:r>
              <a:rPr lang="zh-CN" altLang="zh-CN" sz="1800" kern="1200" dirty="0">
                <a:solidFill>
                  <a:srgbClr val="24292F"/>
                </a:solidFill>
                <a:effectLst/>
                <a:latin typeface="-apple-system"/>
                <a:ea typeface="HarmonyOS Sans SC Medium" panose="02010600030101010101" charset="-122"/>
                <a:cs typeface="+mn-cs"/>
              </a:rPr>
              <a:t>，</a:t>
            </a:r>
            <a:r>
              <a:rPr lang="zh-CN" altLang="zh-CN" sz="1800" b="0" i="0" kern="1200" dirty="0">
                <a:solidFill>
                  <a:srgbClr val="24292F"/>
                </a:solidFill>
                <a:effectLst/>
                <a:latin typeface="-apple-system"/>
                <a:ea typeface="HarmonyOS Sans SC Medium" panose="02010600030101010101" charset="-122"/>
                <a:cs typeface="+mn-cs"/>
              </a:rPr>
              <a:t>将柱状图的颜色恢复为默认颜色</a:t>
            </a:r>
            <a:r>
              <a:rPr lang="zh-CN" altLang="zh-CN" sz="1800" b="0" i="0" kern="1200" dirty="0">
                <a:solidFill>
                  <a:srgbClr val="000000"/>
                </a:solidFill>
                <a:effectLst/>
                <a:latin typeface="v-sans"/>
                <a:ea typeface="HarmonyOS Sans SC Medium" panose="02010600030101010101" charset="-122"/>
                <a:cs typeface="+mn-cs"/>
              </a:rPr>
              <a:t>。 </a:t>
            </a:r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171523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b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080"/>
            <a:ext cx="12192000" cy="6858000"/>
          </a:xfrm>
          <a:prstGeom prst="rect">
            <a:avLst/>
          </a:prstGeom>
        </p:spPr>
      </p:pic>
      <p:sp>
        <p:nvSpPr>
          <p:cNvPr id="6" name="圆角矩形 5"/>
          <p:cNvSpPr/>
          <p:nvPr>
            <p:custDataLst>
              <p:tags r:id="rId2"/>
            </p:custDataLst>
          </p:nvPr>
        </p:nvSpPr>
        <p:spPr>
          <a:xfrm>
            <a:off x="8205470" y="153035"/>
            <a:ext cx="2929255" cy="547370"/>
          </a:xfrm>
          <a:prstGeom prst="roundRect">
            <a:avLst/>
          </a:prstGeom>
          <a:solidFill>
            <a:srgbClr val="5B68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>
                <a:cs typeface="HarmonyOS Sans SC Medium" panose="00000600000000000000" charset="-122"/>
                <a:sym typeface="+mn-ea"/>
              </a:rPr>
              <a:t>组合图</a:t>
            </a:r>
            <a:endParaRPr lang="zh-CN" altLang="en-US" sz="2800">
              <a:cs typeface="HarmonyOS Sans SC Medium" panose="00000600000000000000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9187815" y="2494915"/>
            <a:ext cx="2757170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ym typeface="+mn-ea"/>
              </a:rPr>
              <a:t>组合图</a:t>
            </a:r>
            <a:r>
              <a:rPr lang="en-US" altLang="zh-CN">
                <a:sym typeface="+mn-ea"/>
              </a:rPr>
              <a:t>(</a:t>
            </a:r>
            <a:r>
              <a:rPr lang="zh-CN" altLang="en-US">
                <a:sym typeface="+mn-ea"/>
              </a:rPr>
              <a:t>折线图</a:t>
            </a:r>
            <a:r>
              <a:rPr lang="en-US" altLang="zh-CN">
                <a:sym typeface="+mn-ea"/>
              </a:rPr>
              <a:t>+</a:t>
            </a:r>
            <a:r>
              <a:rPr lang="zh-CN" altLang="en-US">
                <a:sym typeface="+mn-ea"/>
              </a:rPr>
              <a:t>柱状图</a:t>
            </a:r>
            <a:r>
              <a:rPr lang="en-US" altLang="zh-CN">
                <a:sym typeface="+mn-ea"/>
              </a:rPr>
              <a:t>)</a:t>
            </a:r>
            <a:r>
              <a:rPr lang="zh-CN" altLang="en-US">
                <a:sym typeface="+mn-ea"/>
              </a:rPr>
              <a:t>：横轴为年份，折线图纵轴为不同能源供需比（生产量</a:t>
            </a:r>
            <a:r>
              <a:rPr lang="en-US" altLang="zh-CN">
                <a:sym typeface="+mn-ea"/>
              </a:rPr>
              <a:t>/</a:t>
            </a:r>
            <a:r>
              <a:rPr lang="zh-CN" altLang="en-US">
                <a:sym typeface="+mn-ea"/>
              </a:rPr>
              <a:t>消费量），柱状图纵轴为过需消费量（消费总量</a:t>
            </a:r>
            <a:r>
              <a:rPr lang="en-US" altLang="zh-CN">
                <a:sym typeface="+mn-ea"/>
              </a:rPr>
              <a:t>-</a:t>
            </a:r>
            <a:r>
              <a:rPr lang="zh-CN" altLang="en-US">
                <a:sym typeface="+mn-ea"/>
              </a:rPr>
              <a:t>生产总量）</a:t>
            </a:r>
            <a:endParaRPr lang="zh-CN" altLang="en-US"/>
          </a:p>
          <a:p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9187815" y="4315460"/>
            <a:ext cx="25812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交互：随着鼠标移动，会显示对应年份各数据的值，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v-sans"/>
              </a:rPr>
              <a:t>以及</a:t>
            </a:r>
            <a:r>
              <a:rPr lang="zh-CN" altLang="en-US" b="0" i="0" dirty="0">
                <a:solidFill>
                  <a:srgbClr val="24292F"/>
                </a:solidFill>
                <a:effectLst/>
                <a:latin typeface="-apple-system"/>
              </a:rPr>
              <a:t>高亮显示对应的柱状图</a:t>
            </a:r>
            <a:r>
              <a:rPr lang="zh-CN" altLang="en-US" dirty="0"/>
              <a:t>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71CDB29-C1CD-4A3D-9C87-3944116011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83438" y="700406"/>
            <a:ext cx="7068863" cy="5815414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b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08" y="5080"/>
            <a:ext cx="12192000" cy="6858000"/>
          </a:xfrm>
          <a:prstGeom prst="rect">
            <a:avLst/>
          </a:prstGeom>
        </p:spPr>
      </p:pic>
      <p:sp>
        <p:nvSpPr>
          <p:cNvPr id="11" name="圆角矩形 5">
            <a:extLst>
              <a:ext uri="{FF2B5EF4-FFF2-40B4-BE49-F238E27FC236}">
                <a16:creationId xmlns:a16="http://schemas.microsoft.com/office/drawing/2014/main" id="{638304B1-E0AB-4D6C-A4D5-8AE49B446F82}"/>
              </a:ext>
            </a:extLst>
          </p:cNvPr>
          <p:cNvSpPr/>
          <p:nvPr/>
        </p:nvSpPr>
        <p:spPr>
          <a:xfrm>
            <a:off x="4923155" y="581804"/>
            <a:ext cx="2345690" cy="547370"/>
          </a:xfrm>
          <a:prstGeom prst="roundRect">
            <a:avLst/>
          </a:prstGeom>
          <a:solidFill>
            <a:srgbClr val="5B68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800" dirty="0">
                <a:cs typeface="HarmonyOS Sans SC Medium" panose="00000600000000000000" charset="-122"/>
              </a:rPr>
              <a:t>交互</a:t>
            </a:r>
          </a:p>
        </p:txBody>
      </p:sp>
      <p:sp>
        <p:nvSpPr>
          <p:cNvPr id="18" name="文本框 11">
            <a:extLst>
              <a:ext uri="{FF2B5EF4-FFF2-40B4-BE49-F238E27FC236}">
                <a16:creationId xmlns:a16="http://schemas.microsoft.com/office/drawing/2014/main" id="{2ADC3D5B-D853-4F7A-B0A2-E72A620B2EF0}"/>
              </a:ext>
            </a:extLst>
          </p:cNvPr>
          <p:cNvSpPr txBox="1"/>
          <p:nvPr/>
        </p:nvSpPr>
        <p:spPr>
          <a:xfrm>
            <a:off x="7268845" y="2241801"/>
            <a:ext cx="400265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0" i="0" dirty="0">
                <a:solidFill>
                  <a:srgbClr val="24292F"/>
                </a:solidFill>
                <a:effectLst/>
                <a:latin typeface="-apple-system"/>
              </a:rPr>
              <a:t>使用了</a:t>
            </a:r>
            <a:r>
              <a:rPr lang="en-US" altLang="zh-CN" b="0" i="0" dirty="0">
                <a:solidFill>
                  <a:srgbClr val="24292F"/>
                </a:solidFill>
                <a:effectLst/>
                <a:latin typeface="-apple-system"/>
              </a:rPr>
              <a:t>SVG</a:t>
            </a:r>
            <a:r>
              <a:rPr lang="zh-CN" altLang="en-US" b="0" i="0" dirty="0">
                <a:solidFill>
                  <a:srgbClr val="24292F"/>
                </a:solidFill>
                <a:effectLst/>
                <a:latin typeface="-apple-system"/>
              </a:rPr>
              <a:t>的</a:t>
            </a:r>
            <a:r>
              <a:rPr lang="en-US" altLang="zh-CN" b="0" i="0" dirty="0" err="1">
                <a:solidFill>
                  <a:srgbClr val="24292F"/>
                </a:solidFill>
                <a:effectLst/>
                <a:latin typeface="-apple-system"/>
              </a:rPr>
              <a:t>foreignObject</a:t>
            </a:r>
            <a:r>
              <a:rPr lang="zh-CN" altLang="en-US" b="0" i="0" dirty="0">
                <a:solidFill>
                  <a:srgbClr val="24292F"/>
                </a:solidFill>
                <a:effectLst/>
                <a:latin typeface="-apple-system"/>
              </a:rPr>
              <a:t>元素，在</a:t>
            </a:r>
            <a:r>
              <a:rPr lang="en-US" altLang="zh-CN" b="0" i="0" dirty="0">
                <a:solidFill>
                  <a:srgbClr val="24292F"/>
                </a:solidFill>
                <a:effectLst/>
                <a:latin typeface="-apple-system"/>
              </a:rPr>
              <a:t>SVG</a:t>
            </a:r>
            <a:r>
              <a:rPr lang="zh-CN" altLang="en-US" b="0" i="0" dirty="0">
                <a:solidFill>
                  <a:srgbClr val="24292F"/>
                </a:solidFill>
                <a:effectLst/>
                <a:latin typeface="-apple-system"/>
              </a:rPr>
              <a:t>中嵌入</a:t>
            </a:r>
            <a:r>
              <a:rPr lang="en-US" altLang="zh-CN" b="0" i="0" dirty="0">
                <a:solidFill>
                  <a:srgbClr val="24292F"/>
                </a:solidFill>
                <a:effectLst/>
                <a:latin typeface="-apple-system"/>
              </a:rPr>
              <a:t>HTML</a:t>
            </a:r>
            <a:r>
              <a:rPr lang="zh-CN" altLang="en-US" b="0" i="0" dirty="0">
                <a:solidFill>
                  <a:srgbClr val="24292F"/>
                </a:solidFill>
                <a:effectLst/>
                <a:latin typeface="-apple-system"/>
              </a:rPr>
              <a:t>元素，使用</a:t>
            </a:r>
            <a:r>
              <a:rPr lang="en-US" altLang="zh-CN" b="0" i="0" dirty="0">
                <a:solidFill>
                  <a:srgbClr val="24292F"/>
                </a:solidFill>
                <a:effectLst/>
                <a:latin typeface="-apple-system"/>
              </a:rPr>
              <a:t>div</a:t>
            </a:r>
            <a:r>
              <a:rPr lang="zh-CN" altLang="en-US" b="0" i="0" dirty="0">
                <a:solidFill>
                  <a:srgbClr val="24292F"/>
                </a:solidFill>
                <a:effectLst/>
                <a:latin typeface="-apple-system"/>
              </a:rPr>
              <a:t>元素来构建标签内容，通过设置样式来改变字体大小、文本对齐方式、背景颜色等。标签的位置是根据鼠标相对于</a:t>
            </a:r>
            <a:r>
              <a:rPr lang="en-US" altLang="zh-CN" b="0" i="0" dirty="0">
                <a:solidFill>
                  <a:srgbClr val="24292F"/>
                </a:solidFill>
                <a:effectLst/>
                <a:latin typeface="-apple-system"/>
              </a:rPr>
              <a:t>SVG</a:t>
            </a:r>
            <a:r>
              <a:rPr lang="zh-CN" altLang="en-US" b="0" i="0" dirty="0">
                <a:solidFill>
                  <a:srgbClr val="24292F"/>
                </a:solidFill>
                <a:effectLst/>
                <a:latin typeface="-apple-system"/>
              </a:rPr>
              <a:t>的位置来决定的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E8DE4C6-D8A6-43B6-9E88-A5F4F301C4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1956" y="1553370"/>
            <a:ext cx="5864195" cy="488551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970820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b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4" name="组合 23"/>
          <p:cNvGrpSpPr/>
          <p:nvPr/>
        </p:nvGrpSpPr>
        <p:grpSpPr>
          <a:xfrm>
            <a:off x="8836025" y="518160"/>
            <a:ext cx="571552" cy="396240"/>
            <a:chOff x="4955" y="1777"/>
            <a:chExt cx="2169" cy="1503"/>
          </a:xfrm>
        </p:grpSpPr>
        <p:sp>
          <p:nvSpPr>
            <p:cNvPr id="25" name="任意多边形 24"/>
            <p:cNvSpPr/>
            <p:nvPr/>
          </p:nvSpPr>
          <p:spPr>
            <a:xfrm>
              <a:off x="5853" y="1777"/>
              <a:ext cx="432" cy="1234"/>
            </a:xfrm>
            <a:custGeom>
              <a:avLst/>
              <a:gdLst>
                <a:gd name="connsiteX0" fmla="*/ 72 w 432"/>
                <a:gd name="connsiteY0" fmla="*/ 90 h 1234"/>
                <a:gd name="connsiteX1" fmla="*/ 151 w 432"/>
                <a:gd name="connsiteY1" fmla="*/ 0 h 1234"/>
                <a:gd name="connsiteX2" fmla="*/ 271 w 432"/>
                <a:gd name="connsiteY2" fmla="*/ 0 h 1234"/>
                <a:gd name="connsiteX3" fmla="*/ 349 w 432"/>
                <a:gd name="connsiteY3" fmla="*/ 79 h 1234"/>
                <a:gd name="connsiteX4" fmla="*/ 432 w 432"/>
                <a:gd name="connsiteY4" fmla="*/ 1162 h 1234"/>
                <a:gd name="connsiteX5" fmla="*/ 360 w 432"/>
                <a:gd name="connsiteY5" fmla="*/ 1234 h 1234"/>
                <a:gd name="connsiteX6" fmla="*/ 72 w 432"/>
                <a:gd name="connsiteY6" fmla="*/ 1234 h 1234"/>
                <a:gd name="connsiteX7" fmla="*/ 0 w 432"/>
                <a:gd name="connsiteY7" fmla="*/ 1162 h 1234"/>
                <a:gd name="connsiteX8" fmla="*/ 72 w 432"/>
                <a:gd name="connsiteY8" fmla="*/ 90 h 1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2" h="1234">
                  <a:moveTo>
                    <a:pt x="72" y="90"/>
                  </a:moveTo>
                  <a:cubicBezTo>
                    <a:pt x="72" y="50"/>
                    <a:pt x="111" y="0"/>
                    <a:pt x="151" y="0"/>
                  </a:cubicBezTo>
                  <a:lnTo>
                    <a:pt x="271" y="0"/>
                  </a:lnTo>
                  <a:cubicBezTo>
                    <a:pt x="311" y="0"/>
                    <a:pt x="349" y="39"/>
                    <a:pt x="349" y="79"/>
                  </a:cubicBezTo>
                  <a:lnTo>
                    <a:pt x="432" y="1162"/>
                  </a:lnTo>
                  <a:cubicBezTo>
                    <a:pt x="432" y="1202"/>
                    <a:pt x="400" y="1234"/>
                    <a:pt x="360" y="1234"/>
                  </a:cubicBezTo>
                  <a:lnTo>
                    <a:pt x="72" y="1234"/>
                  </a:lnTo>
                  <a:cubicBezTo>
                    <a:pt x="32" y="1234"/>
                    <a:pt x="0" y="1202"/>
                    <a:pt x="0" y="1162"/>
                  </a:cubicBezTo>
                  <a:lnTo>
                    <a:pt x="72" y="9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HarmonyOS Sans SC Medium" panose="00000600000000000000" charset="-122"/>
              </a:endParaRPr>
            </a:p>
          </p:txBody>
        </p:sp>
        <p:sp>
          <p:nvSpPr>
            <p:cNvPr id="26" name="任意多边形 25"/>
            <p:cNvSpPr/>
            <p:nvPr/>
          </p:nvSpPr>
          <p:spPr>
            <a:xfrm rot="7200000">
              <a:off x="6291" y="2419"/>
              <a:ext cx="432" cy="1234"/>
            </a:xfrm>
            <a:custGeom>
              <a:avLst/>
              <a:gdLst>
                <a:gd name="connsiteX0" fmla="*/ 72 w 432"/>
                <a:gd name="connsiteY0" fmla="*/ 90 h 1234"/>
                <a:gd name="connsiteX1" fmla="*/ 151 w 432"/>
                <a:gd name="connsiteY1" fmla="*/ 0 h 1234"/>
                <a:gd name="connsiteX2" fmla="*/ 271 w 432"/>
                <a:gd name="connsiteY2" fmla="*/ 0 h 1234"/>
                <a:gd name="connsiteX3" fmla="*/ 349 w 432"/>
                <a:gd name="connsiteY3" fmla="*/ 79 h 1234"/>
                <a:gd name="connsiteX4" fmla="*/ 432 w 432"/>
                <a:gd name="connsiteY4" fmla="*/ 1162 h 1234"/>
                <a:gd name="connsiteX5" fmla="*/ 360 w 432"/>
                <a:gd name="connsiteY5" fmla="*/ 1234 h 1234"/>
                <a:gd name="connsiteX6" fmla="*/ 72 w 432"/>
                <a:gd name="connsiteY6" fmla="*/ 1234 h 1234"/>
                <a:gd name="connsiteX7" fmla="*/ 0 w 432"/>
                <a:gd name="connsiteY7" fmla="*/ 1162 h 1234"/>
                <a:gd name="connsiteX8" fmla="*/ 72 w 432"/>
                <a:gd name="connsiteY8" fmla="*/ 90 h 1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2" h="1234">
                  <a:moveTo>
                    <a:pt x="72" y="90"/>
                  </a:moveTo>
                  <a:cubicBezTo>
                    <a:pt x="72" y="50"/>
                    <a:pt x="111" y="0"/>
                    <a:pt x="151" y="0"/>
                  </a:cubicBezTo>
                  <a:lnTo>
                    <a:pt x="271" y="0"/>
                  </a:lnTo>
                  <a:cubicBezTo>
                    <a:pt x="311" y="0"/>
                    <a:pt x="349" y="39"/>
                    <a:pt x="349" y="79"/>
                  </a:cubicBezTo>
                  <a:lnTo>
                    <a:pt x="432" y="1162"/>
                  </a:lnTo>
                  <a:cubicBezTo>
                    <a:pt x="432" y="1202"/>
                    <a:pt x="400" y="1234"/>
                    <a:pt x="360" y="1234"/>
                  </a:cubicBezTo>
                  <a:lnTo>
                    <a:pt x="72" y="1234"/>
                  </a:lnTo>
                  <a:cubicBezTo>
                    <a:pt x="32" y="1234"/>
                    <a:pt x="0" y="1202"/>
                    <a:pt x="0" y="1162"/>
                  </a:cubicBezTo>
                  <a:lnTo>
                    <a:pt x="72" y="9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HarmonyOS Sans SC Medium" panose="00000600000000000000" charset="-122"/>
              </a:endParaRPr>
            </a:p>
          </p:txBody>
        </p:sp>
        <p:sp>
          <p:nvSpPr>
            <p:cNvPr id="27" name="任意多边形 26"/>
            <p:cNvSpPr/>
            <p:nvPr/>
          </p:nvSpPr>
          <p:spPr>
            <a:xfrm rot="14160000">
              <a:off x="5356" y="2447"/>
              <a:ext cx="432" cy="1234"/>
            </a:xfrm>
            <a:custGeom>
              <a:avLst/>
              <a:gdLst>
                <a:gd name="connsiteX0" fmla="*/ 72 w 432"/>
                <a:gd name="connsiteY0" fmla="*/ 90 h 1234"/>
                <a:gd name="connsiteX1" fmla="*/ 151 w 432"/>
                <a:gd name="connsiteY1" fmla="*/ 0 h 1234"/>
                <a:gd name="connsiteX2" fmla="*/ 271 w 432"/>
                <a:gd name="connsiteY2" fmla="*/ 0 h 1234"/>
                <a:gd name="connsiteX3" fmla="*/ 349 w 432"/>
                <a:gd name="connsiteY3" fmla="*/ 79 h 1234"/>
                <a:gd name="connsiteX4" fmla="*/ 432 w 432"/>
                <a:gd name="connsiteY4" fmla="*/ 1162 h 1234"/>
                <a:gd name="connsiteX5" fmla="*/ 360 w 432"/>
                <a:gd name="connsiteY5" fmla="*/ 1234 h 1234"/>
                <a:gd name="connsiteX6" fmla="*/ 72 w 432"/>
                <a:gd name="connsiteY6" fmla="*/ 1234 h 1234"/>
                <a:gd name="connsiteX7" fmla="*/ 0 w 432"/>
                <a:gd name="connsiteY7" fmla="*/ 1162 h 1234"/>
                <a:gd name="connsiteX8" fmla="*/ 72 w 432"/>
                <a:gd name="connsiteY8" fmla="*/ 90 h 1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2" h="1234">
                  <a:moveTo>
                    <a:pt x="72" y="90"/>
                  </a:moveTo>
                  <a:cubicBezTo>
                    <a:pt x="72" y="50"/>
                    <a:pt x="111" y="0"/>
                    <a:pt x="151" y="0"/>
                  </a:cubicBezTo>
                  <a:lnTo>
                    <a:pt x="271" y="0"/>
                  </a:lnTo>
                  <a:cubicBezTo>
                    <a:pt x="311" y="0"/>
                    <a:pt x="349" y="39"/>
                    <a:pt x="349" y="79"/>
                  </a:cubicBezTo>
                  <a:lnTo>
                    <a:pt x="432" y="1162"/>
                  </a:lnTo>
                  <a:cubicBezTo>
                    <a:pt x="432" y="1202"/>
                    <a:pt x="400" y="1234"/>
                    <a:pt x="360" y="1234"/>
                  </a:cubicBezTo>
                  <a:lnTo>
                    <a:pt x="72" y="1234"/>
                  </a:lnTo>
                  <a:cubicBezTo>
                    <a:pt x="32" y="1234"/>
                    <a:pt x="0" y="1202"/>
                    <a:pt x="0" y="1162"/>
                  </a:cubicBezTo>
                  <a:lnTo>
                    <a:pt x="72" y="9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HarmonyOS Sans SC Medium" panose="00000600000000000000" charset="-122"/>
              </a:endParaRPr>
            </a:p>
          </p:txBody>
        </p:sp>
      </p:grpSp>
      <p:sp>
        <p:nvSpPr>
          <p:cNvPr id="28" name="文本框 27"/>
          <p:cNvSpPr txBox="1"/>
          <p:nvPr/>
        </p:nvSpPr>
        <p:spPr>
          <a:xfrm>
            <a:off x="9427210" y="418465"/>
            <a:ext cx="229997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>
                <a:solidFill>
                  <a:schemeClr val="bg1"/>
                </a:solidFill>
                <a:latin typeface="HarmonyOS Sans SC Medium" panose="00000600000000000000" charset="-122"/>
                <a:ea typeface="HarmonyOS Sans SC Medium" panose="00000600000000000000" charset="-122"/>
                <a:cs typeface="HarmonyOS Sans SC Medium" panose="00000600000000000000" charset="-122"/>
              </a:rPr>
              <a:t>YOUR LOGO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9590405" y="779780"/>
            <a:ext cx="167640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000">
                <a:solidFill>
                  <a:schemeClr val="bg1"/>
                </a:solidFill>
                <a:latin typeface="HarmonyOS Sans SC Medium" panose="00000600000000000000" charset="-122"/>
                <a:ea typeface="HarmonyOS Sans SC Medium" panose="00000600000000000000" charset="-122"/>
                <a:cs typeface="HarmonyOS Sans SC Medium" panose="00000600000000000000" charset="-122"/>
              </a:rPr>
              <a:t>COMPANY</a:t>
            </a:r>
          </a:p>
        </p:txBody>
      </p:sp>
      <p:grpSp>
        <p:nvGrpSpPr>
          <p:cNvPr id="10" name="组合 9"/>
          <p:cNvGrpSpPr/>
          <p:nvPr/>
        </p:nvGrpSpPr>
        <p:grpSpPr>
          <a:xfrm>
            <a:off x="807085" y="2904490"/>
            <a:ext cx="3416300" cy="975995"/>
            <a:chOff x="4611" y="4854"/>
            <a:chExt cx="5380" cy="1537"/>
          </a:xfrm>
        </p:grpSpPr>
        <p:sp>
          <p:nvSpPr>
            <p:cNvPr id="5" name="文本框 4"/>
            <p:cNvSpPr txBox="1"/>
            <p:nvPr/>
          </p:nvSpPr>
          <p:spPr>
            <a:xfrm>
              <a:off x="5775" y="4854"/>
              <a:ext cx="2848" cy="9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3200">
                  <a:solidFill>
                    <a:schemeClr val="bg1"/>
                  </a:solidFill>
                  <a:latin typeface="HarmonyOS Sans SC Medium" panose="00000600000000000000" charset="-122"/>
                  <a:ea typeface="HarmonyOS Sans SC Medium" panose="00000600000000000000" charset="-122"/>
                  <a:cs typeface="HarmonyOS Sans SC Medium" panose="00000600000000000000" charset="-122"/>
                  <a:sym typeface="+mn-ea"/>
                </a:rPr>
                <a:t>示例分析</a:t>
              </a:r>
              <a:endParaRPr lang="zh-CN" altLang="en-US" sz="320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  <a:cs typeface="HarmonyOS Sans SC Medium" panose="00000600000000000000" charset="-122"/>
              </a:endParaRPr>
            </a:p>
          </p:txBody>
        </p:sp>
        <p:sp>
          <p:nvSpPr>
            <p:cNvPr id="33" name="稻壳夜秋https://www.docer.com/works?userid=555357443"/>
            <p:cNvSpPr txBox="1"/>
            <p:nvPr/>
          </p:nvSpPr>
          <p:spPr>
            <a:xfrm>
              <a:off x="4611" y="5773"/>
              <a:ext cx="5380" cy="618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en-US" sz="1600">
                  <a:solidFill>
                    <a:schemeClr val="bg1"/>
                  </a:solidFill>
                  <a:latin typeface="HarmonyOS Sans SC Medium" panose="00000600000000000000" charset="-122"/>
                  <a:ea typeface="HarmonyOS Sans SC Medium" panose="00000600000000000000" charset="-122"/>
                  <a:cs typeface="HarmonyOS Sans SC Medium" panose="00000600000000000000" charset="-122"/>
                  <a:sym typeface="+mn-ea"/>
                </a:rPr>
                <a:t>C</a:t>
              </a:r>
              <a:r>
                <a:rPr sz="1600">
                  <a:solidFill>
                    <a:schemeClr val="bg1"/>
                  </a:solidFill>
                  <a:latin typeface="HarmonyOS Sans SC Medium" panose="00000600000000000000" charset="-122"/>
                  <a:ea typeface="HarmonyOS Sans SC Medium" panose="00000600000000000000" charset="-122"/>
                  <a:cs typeface="HarmonyOS Sans SC Medium" panose="00000600000000000000" charset="-122"/>
                  <a:sym typeface="+mn-ea"/>
                </a:rPr>
                <a:t>ase analysis</a:t>
              </a:r>
              <a:endParaRPr lang="zh-CN" altLang="en-US" sz="1600">
                <a:solidFill>
                  <a:schemeClr val="bg1"/>
                </a:solidFill>
                <a:latin typeface="HarmonyOS Sans SC Medium" panose="00000600000000000000" charset="-122"/>
                <a:ea typeface="HarmonyOS Sans SC Medium" panose="00000600000000000000" charset="-122"/>
                <a:cs typeface="HarmonyOS Sans SC Medium" panose="00000600000000000000" charset="-122"/>
                <a:sym typeface="+mn-ea"/>
              </a:endParaRPr>
            </a:p>
          </p:txBody>
        </p:sp>
      </p:grpSp>
      <p:sp>
        <p:nvSpPr>
          <p:cNvPr id="3" name="椭圆 2"/>
          <p:cNvSpPr/>
          <p:nvPr/>
        </p:nvSpPr>
        <p:spPr>
          <a:xfrm>
            <a:off x="1885315" y="1493520"/>
            <a:ext cx="1209675" cy="1209675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7200">
                <a:solidFill>
                  <a:srgbClr val="5B688A"/>
                </a:solidFill>
                <a:latin typeface="思源宋体 CN Heavy" panose="02020900000000000000" charset="-122"/>
                <a:ea typeface="思源宋体 CN Heavy" panose="02020900000000000000" charset="-122"/>
                <a:cs typeface="HarmonyOS Sans SC Medium" panose="00000600000000000000" charset="-122"/>
              </a:rPr>
              <a:t>4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圆角矩形 5"/>
          <p:cNvSpPr/>
          <p:nvPr>
            <p:custDataLst>
              <p:tags r:id="rId2"/>
            </p:custDataLst>
          </p:nvPr>
        </p:nvSpPr>
        <p:spPr>
          <a:xfrm>
            <a:off x="83820" y="83185"/>
            <a:ext cx="2713355" cy="490855"/>
          </a:xfrm>
          <a:prstGeom prst="roundRect">
            <a:avLst/>
          </a:prstGeom>
          <a:solidFill>
            <a:srgbClr val="5B68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>
                <a:sym typeface="+mn-ea"/>
              </a:rPr>
              <a:t>示例分析</a:t>
            </a:r>
            <a:endParaRPr lang="zh-CN" altLang="en-US" sz="2800">
              <a:cs typeface="HarmonyOS Sans SC Medium" panose="00000600000000000000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6">
            <a:clrChange>
              <a:clrFrom>
                <a:srgbClr val="E1E1E1">
                  <a:alpha val="100000"/>
                </a:srgbClr>
              </a:clrFrom>
              <a:clrTo>
                <a:srgbClr val="E1E1E1">
                  <a:alpha val="100000"/>
                  <a:alpha val="0"/>
                </a:srgbClr>
              </a:clrTo>
            </a:clrChange>
            <a:lum contrast="24000"/>
          </a:blip>
          <a:srcRect l="3420" t="4350" r="1371" b="2922"/>
          <a:stretch>
            <a:fillRect/>
          </a:stretch>
        </p:blipFill>
        <p:spPr>
          <a:xfrm>
            <a:off x="154305" y="574040"/>
            <a:ext cx="8061325" cy="628396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7706995" y="2350770"/>
            <a:ext cx="4227195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通过对组合图的分析可以得到：</a:t>
            </a:r>
          </a:p>
          <a:p>
            <a:r>
              <a:rPr lang="zh-CN" altLang="en-US"/>
              <a:t>能源消生产总量总体上在逐年增加。煤炭在能源总量中占比始终最大。近些年来，一次电力及其他能源的生产量占比有明显增长。</a:t>
            </a:r>
          </a:p>
          <a:p>
            <a:r>
              <a:rPr lang="zh-CN" altLang="en-US"/>
              <a:t>结论：我国正在推动能源结构由高碳向低碳转型。</a:t>
            </a:r>
          </a:p>
        </p:txBody>
      </p:sp>
    </p:spTree>
    <p:custDataLst>
      <p:tags r:id="rId1"/>
    </p:custData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圆角矩形 5"/>
          <p:cNvSpPr/>
          <p:nvPr>
            <p:custDataLst>
              <p:tags r:id="rId2"/>
            </p:custDataLst>
          </p:nvPr>
        </p:nvSpPr>
        <p:spPr>
          <a:xfrm>
            <a:off x="83820" y="83185"/>
            <a:ext cx="2713355" cy="490855"/>
          </a:xfrm>
          <a:prstGeom prst="roundRect">
            <a:avLst/>
          </a:prstGeom>
          <a:solidFill>
            <a:srgbClr val="5B68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>
                <a:sym typeface="+mn-ea"/>
              </a:rPr>
              <a:t>示例分析</a:t>
            </a:r>
            <a:endParaRPr lang="zh-CN" altLang="en-US" sz="2800">
              <a:cs typeface="HarmonyOS Sans SC Medium" panose="00000600000000000000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521575" y="1579245"/>
            <a:ext cx="4227195" cy="3138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通过对供需关系图的分析可以得到：</a:t>
            </a:r>
          </a:p>
          <a:p>
            <a:r>
              <a:rPr lang="zh-CN" altLang="en-US"/>
              <a:t>进入21世纪，我国能源供需关系日益紧张。总体上来看，能源的供需比长期在供需平衡线以下，且大体上逐年下降，过需消费量逐年增加。具体能源上来看，煤炭、电力等能源供应较为平稳，而石油长期紧缺，天然气经过短暂的充裕之后也进入紧缺状态。</a:t>
            </a:r>
          </a:p>
          <a:p>
            <a:r>
              <a:rPr lang="zh-CN" altLang="en-US"/>
              <a:t>结论：石油、天然气为不可再生资源，且开采价格远高于进口价格。我国不大范围开采，也是对国家安全的一种保护。</a:t>
            </a:r>
            <a:endParaRPr lang="en-US" altLang="zh-CN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D89ED64-0B1D-4BFB-BE8E-90F2ECD45A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" y="574039"/>
            <a:ext cx="7490172" cy="6162017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圆角矩形 5"/>
          <p:cNvSpPr/>
          <p:nvPr>
            <p:custDataLst>
              <p:tags r:id="rId2"/>
            </p:custDataLst>
          </p:nvPr>
        </p:nvSpPr>
        <p:spPr>
          <a:xfrm>
            <a:off x="83820" y="83185"/>
            <a:ext cx="2713355" cy="490855"/>
          </a:xfrm>
          <a:prstGeom prst="roundRect">
            <a:avLst/>
          </a:prstGeom>
          <a:solidFill>
            <a:srgbClr val="5B68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>
                <a:sym typeface="+mn-ea"/>
              </a:rPr>
              <a:t>示例分析</a:t>
            </a:r>
            <a:endParaRPr lang="zh-CN" altLang="en-US" sz="2800">
              <a:cs typeface="HarmonyOS Sans SC Medium" panose="00000600000000000000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03250" y="4490720"/>
            <a:ext cx="1086104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通过对柱状图和气泡图的分析可以得到：</a:t>
            </a:r>
          </a:p>
          <a:p>
            <a:r>
              <a:rPr lang="zh-CN" altLang="en-US"/>
              <a:t>近年来全国各地区能源的总体生产情况和各地区的能源分产分工。如山西、内蒙古、陕西一直为原煤生产量最大的地区。发电量上各地区数据差异则不大。显然能源的生产情况具有地域性，与当地实际能源拥有情况、经济情况等均相关。</a:t>
            </a: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83820" y="964565"/>
            <a:ext cx="8028940" cy="35261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8"/>
          <a:srcRect l="2594" t="4624" r="3492" b="27517"/>
          <a:stretch>
            <a:fillRect/>
          </a:stretch>
        </p:blipFill>
        <p:spPr>
          <a:xfrm>
            <a:off x="7242810" y="1401445"/>
            <a:ext cx="4850765" cy="291084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圆角矩形 5"/>
          <p:cNvSpPr/>
          <p:nvPr>
            <p:custDataLst>
              <p:tags r:id="rId2"/>
            </p:custDataLst>
          </p:nvPr>
        </p:nvSpPr>
        <p:spPr>
          <a:xfrm>
            <a:off x="83820" y="83185"/>
            <a:ext cx="2713355" cy="490855"/>
          </a:xfrm>
          <a:prstGeom prst="roundRect">
            <a:avLst/>
          </a:prstGeom>
          <a:solidFill>
            <a:srgbClr val="5B68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>
                <a:sym typeface="+mn-ea"/>
              </a:rPr>
              <a:t>示例分析</a:t>
            </a:r>
            <a:endParaRPr lang="zh-CN" altLang="en-US" sz="2800">
              <a:cs typeface="HarmonyOS Sans SC Medium" panose="00000600000000000000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6"/>
          <a:srcRect l="1772" t="3513"/>
          <a:stretch>
            <a:fillRect/>
          </a:stretch>
        </p:blipFill>
        <p:spPr>
          <a:xfrm>
            <a:off x="932180" y="574040"/>
            <a:ext cx="5867400" cy="626173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078345" y="2564765"/>
            <a:ext cx="4392295" cy="62014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/>
              <a:t>通过对</a:t>
            </a:r>
            <a:r>
              <a:rPr lang="zh-CN" altLang="en-US">
                <a:sym typeface="+mn-ea"/>
              </a:rPr>
              <a:t>径向堆叠条形图的分析可以得到：</a:t>
            </a:r>
          </a:p>
          <a:p>
            <a:r>
              <a:rPr lang="zh-CN" altLang="en-US"/>
              <a:t>由于生产的原煤资源占比过大，陕西、山西、内蒙古在能源生产量上的数值远高于其他地区。同样能得出</a:t>
            </a:r>
            <a:r>
              <a:rPr lang="zh-CN" altLang="en-US">
                <a:sym typeface="+mn-ea"/>
              </a:rPr>
              <a:t>能源的生产情况具有地域性的结论。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圆角矩形 5"/>
          <p:cNvSpPr/>
          <p:nvPr>
            <p:custDataLst>
              <p:tags r:id="rId2"/>
            </p:custDataLst>
          </p:nvPr>
        </p:nvSpPr>
        <p:spPr>
          <a:xfrm>
            <a:off x="83820" y="83185"/>
            <a:ext cx="2713355" cy="490855"/>
          </a:xfrm>
          <a:prstGeom prst="roundRect">
            <a:avLst/>
          </a:prstGeom>
          <a:solidFill>
            <a:srgbClr val="5B68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>
                <a:sym typeface="+mn-ea"/>
              </a:rPr>
              <a:t>示例分析</a:t>
            </a:r>
            <a:endParaRPr lang="zh-CN" altLang="en-US" sz="2800">
              <a:cs typeface="HarmonyOS Sans SC Medium" panose="00000600000000000000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434705" y="1473835"/>
            <a:ext cx="3293110" cy="62014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/>
              <a:t>通过对</a:t>
            </a:r>
            <a:r>
              <a:rPr lang="zh-CN" altLang="en-US">
                <a:sym typeface="+mn-ea"/>
              </a:rPr>
              <a:t>碳流图的分析可以得到：</a:t>
            </a:r>
          </a:p>
          <a:p>
            <a:r>
              <a:rPr lang="zh-CN" altLang="en-US"/>
              <a:t>第二产业（工业和建筑业）及火力发电是能源消费最大的两个模块。</a:t>
            </a:r>
          </a:p>
          <a:p>
            <a:r>
              <a:rPr lang="zh-CN" altLang="en-US"/>
              <a:t>充分的利用现代化高科技力量、现代化网络技术，推动工业技术进步，减少工业运转过程中的能耗；对现有的火力发电厂进行技术上的改进，提高其生产效力，使其成为发电量更大、生产效力更高、服务功能更强的低成本、现代化的节能环保型发电厂</a:t>
            </a:r>
            <a:r>
              <a:rPr lang="en-US" altLang="zh-CN"/>
              <a:t>……</a:t>
            </a:r>
            <a:r>
              <a:rPr lang="zh-CN" altLang="en-US"/>
              <a:t>这些都是有效减少能源消费的措施。</a:t>
            </a:r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6">
            <a:lum contrast="6000"/>
          </a:blip>
          <a:srcRect l="19827" t="6404"/>
          <a:stretch>
            <a:fillRect/>
          </a:stretch>
        </p:blipFill>
        <p:spPr>
          <a:xfrm>
            <a:off x="83820" y="725170"/>
            <a:ext cx="8094345" cy="604012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b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828915" y="549275"/>
            <a:ext cx="140208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sz="480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  <a:cs typeface="HarmonyOS Sans SC Medium" panose="00000600000000000000" charset="-122"/>
              </a:rPr>
              <a:t>目录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7844155" y="1391920"/>
            <a:ext cx="149860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>
                <a:ln>
                  <a:noFill/>
                </a:ln>
                <a:solidFill>
                  <a:schemeClr val="bg1"/>
                </a:solidFill>
                <a:latin typeface="HarmonyOS Sans SC Medium" panose="00000600000000000000" charset="-122"/>
                <a:ea typeface="HarmonyOS Sans SC Medium" panose="00000600000000000000" charset="-122"/>
                <a:cs typeface="HarmonyOS Sans SC Medium" panose="00000600000000000000" charset="-122"/>
              </a:rPr>
              <a:t>CONTENTS</a:t>
            </a:r>
          </a:p>
        </p:txBody>
      </p:sp>
      <p:grpSp>
        <p:nvGrpSpPr>
          <p:cNvPr id="10" name="组合 9"/>
          <p:cNvGrpSpPr/>
          <p:nvPr/>
        </p:nvGrpSpPr>
        <p:grpSpPr>
          <a:xfrm>
            <a:off x="5784215" y="3089275"/>
            <a:ext cx="2717800" cy="643890"/>
            <a:chOff x="4409" y="4865"/>
            <a:chExt cx="4280" cy="1014"/>
          </a:xfrm>
        </p:grpSpPr>
        <p:sp>
          <p:nvSpPr>
            <p:cNvPr id="5" name="文本框 4"/>
            <p:cNvSpPr txBox="1"/>
            <p:nvPr/>
          </p:nvSpPr>
          <p:spPr>
            <a:xfrm>
              <a:off x="5445" y="4865"/>
              <a:ext cx="2208" cy="7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400">
                  <a:solidFill>
                    <a:schemeClr val="bg1"/>
                  </a:solidFill>
                  <a:latin typeface="HarmonyOS Sans SC Medium" panose="00000600000000000000" charset="-122"/>
                  <a:ea typeface="HarmonyOS Sans SC Medium" panose="00000600000000000000" charset="-122"/>
                  <a:cs typeface="HarmonyOS Sans SC Medium" panose="00000600000000000000" charset="-122"/>
                </a:rPr>
                <a:t>数据部分</a:t>
              </a:r>
            </a:p>
          </p:txBody>
        </p:sp>
        <p:sp>
          <p:nvSpPr>
            <p:cNvPr id="33" name="稻壳夜秋https://www.docer.com/works?userid=555357443"/>
            <p:cNvSpPr txBox="1"/>
            <p:nvPr/>
          </p:nvSpPr>
          <p:spPr>
            <a:xfrm>
              <a:off x="4409" y="5493"/>
              <a:ext cx="4280" cy="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000">
                  <a:solidFill>
                    <a:schemeClr val="bg1"/>
                  </a:solidFill>
                  <a:latin typeface="HarmonyOS Sans SC Medium" panose="00000600000000000000" charset="-122"/>
                  <a:ea typeface="HarmonyOS Sans SC Medium" panose="00000600000000000000" charset="-122"/>
                  <a:cs typeface="HarmonyOS Sans SC Medium" panose="00000600000000000000" charset="-122"/>
                  <a:sym typeface="+mn-ea"/>
                </a:rPr>
                <a:t>Data Section</a:t>
              </a:r>
              <a:endParaRPr lang="zh-CN" altLang="en-US" sz="1000">
                <a:solidFill>
                  <a:schemeClr val="bg1"/>
                </a:solidFill>
                <a:latin typeface="HarmonyOS Sans SC Medium" panose="00000600000000000000" charset="-122"/>
                <a:ea typeface="HarmonyOS Sans SC Medium" panose="00000600000000000000" charset="-122"/>
                <a:cs typeface="HarmonyOS Sans SC Medium" panose="00000600000000000000" charset="-122"/>
                <a:sym typeface="+mn-ea"/>
              </a:endParaRPr>
            </a:p>
          </p:txBody>
        </p:sp>
      </p:grpSp>
      <p:sp>
        <p:nvSpPr>
          <p:cNvPr id="13" name="椭圆 12"/>
          <p:cNvSpPr/>
          <p:nvPr/>
        </p:nvSpPr>
        <p:spPr>
          <a:xfrm>
            <a:off x="6749415" y="2245995"/>
            <a:ext cx="711200" cy="71120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>
                <a:solidFill>
                  <a:srgbClr val="5B688A"/>
                </a:solidFill>
                <a:latin typeface="思源宋体 CN Heavy" panose="02020900000000000000" charset="-122"/>
                <a:ea typeface="思源宋体 CN Heavy" panose="02020900000000000000" charset="-122"/>
                <a:cs typeface="HarmonyOS Sans SC Medium" panose="00000600000000000000" charset="-122"/>
              </a:rPr>
              <a:t>1</a:t>
            </a:r>
          </a:p>
        </p:txBody>
      </p:sp>
      <p:grpSp>
        <p:nvGrpSpPr>
          <p:cNvPr id="14" name="组合 13"/>
          <p:cNvGrpSpPr/>
          <p:nvPr/>
        </p:nvGrpSpPr>
        <p:grpSpPr>
          <a:xfrm>
            <a:off x="314325" y="403860"/>
            <a:ext cx="571552" cy="396240"/>
            <a:chOff x="4955" y="1777"/>
            <a:chExt cx="2169" cy="1503"/>
          </a:xfrm>
        </p:grpSpPr>
        <p:sp>
          <p:nvSpPr>
            <p:cNvPr id="16" name="任意多边形 15"/>
            <p:cNvSpPr/>
            <p:nvPr/>
          </p:nvSpPr>
          <p:spPr>
            <a:xfrm>
              <a:off x="5853" y="1777"/>
              <a:ext cx="432" cy="1234"/>
            </a:xfrm>
            <a:custGeom>
              <a:avLst/>
              <a:gdLst>
                <a:gd name="connsiteX0" fmla="*/ 72 w 432"/>
                <a:gd name="connsiteY0" fmla="*/ 90 h 1234"/>
                <a:gd name="connsiteX1" fmla="*/ 151 w 432"/>
                <a:gd name="connsiteY1" fmla="*/ 0 h 1234"/>
                <a:gd name="connsiteX2" fmla="*/ 271 w 432"/>
                <a:gd name="connsiteY2" fmla="*/ 0 h 1234"/>
                <a:gd name="connsiteX3" fmla="*/ 349 w 432"/>
                <a:gd name="connsiteY3" fmla="*/ 79 h 1234"/>
                <a:gd name="connsiteX4" fmla="*/ 432 w 432"/>
                <a:gd name="connsiteY4" fmla="*/ 1162 h 1234"/>
                <a:gd name="connsiteX5" fmla="*/ 360 w 432"/>
                <a:gd name="connsiteY5" fmla="*/ 1234 h 1234"/>
                <a:gd name="connsiteX6" fmla="*/ 72 w 432"/>
                <a:gd name="connsiteY6" fmla="*/ 1234 h 1234"/>
                <a:gd name="connsiteX7" fmla="*/ 0 w 432"/>
                <a:gd name="connsiteY7" fmla="*/ 1162 h 1234"/>
                <a:gd name="connsiteX8" fmla="*/ 72 w 432"/>
                <a:gd name="connsiteY8" fmla="*/ 90 h 1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2" h="1234">
                  <a:moveTo>
                    <a:pt x="72" y="90"/>
                  </a:moveTo>
                  <a:cubicBezTo>
                    <a:pt x="72" y="50"/>
                    <a:pt x="111" y="0"/>
                    <a:pt x="151" y="0"/>
                  </a:cubicBezTo>
                  <a:lnTo>
                    <a:pt x="271" y="0"/>
                  </a:lnTo>
                  <a:cubicBezTo>
                    <a:pt x="311" y="0"/>
                    <a:pt x="349" y="39"/>
                    <a:pt x="349" y="79"/>
                  </a:cubicBezTo>
                  <a:lnTo>
                    <a:pt x="432" y="1162"/>
                  </a:lnTo>
                  <a:cubicBezTo>
                    <a:pt x="432" y="1202"/>
                    <a:pt x="400" y="1234"/>
                    <a:pt x="360" y="1234"/>
                  </a:cubicBezTo>
                  <a:lnTo>
                    <a:pt x="72" y="1234"/>
                  </a:lnTo>
                  <a:cubicBezTo>
                    <a:pt x="32" y="1234"/>
                    <a:pt x="0" y="1202"/>
                    <a:pt x="0" y="1162"/>
                  </a:cubicBezTo>
                  <a:lnTo>
                    <a:pt x="72" y="90"/>
                  </a:lnTo>
                  <a:close/>
                </a:path>
              </a:pathLst>
            </a:custGeom>
            <a:solidFill>
              <a:srgbClr val="5B68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5B688A"/>
                </a:solidFill>
                <a:cs typeface="HarmonyOS Sans SC Medium" panose="00000600000000000000" charset="-122"/>
              </a:endParaRPr>
            </a:p>
          </p:txBody>
        </p:sp>
        <p:sp>
          <p:nvSpPr>
            <p:cNvPr id="17" name="任意多边形 16"/>
            <p:cNvSpPr/>
            <p:nvPr/>
          </p:nvSpPr>
          <p:spPr>
            <a:xfrm rot="7200000">
              <a:off x="6291" y="2419"/>
              <a:ext cx="432" cy="1234"/>
            </a:xfrm>
            <a:custGeom>
              <a:avLst/>
              <a:gdLst>
                <a:gd name="connsiteX0" fmla="*/ 72 w 432"/>
                <a:gd name="connsiteY0" fmla="*/ 90 h 1234"/>
                <a:gd name="connsiteX1" fmla="*/ 151 w 432"/>
                <a:gd name="connsiteY1" fmla="*/ 0 h 1234"/>
                <a:gd name="connsiteX2" fmla="*/ 271 w 432"/>
                <a:gd name="connsiteY2" fmla="*/ 0 h 1234"/>
                <a:gd name="connsiteX3" fmla="*/ 349 w 432"/>
                <a:gd name="connsiteY3" fmla="*/ 79 h 1234"/>
                <a:gd name="connsiteX4" fmla="*/ 432 w 432"/>
                <a:gd name="connsiteY4" fmla="*/ 1162 h 1234"/>
                <a:gd name="connsiteX5" fmla="*/ 360 w 432"/>
                <a:gd name="connsiteY5" fmla="*/ 1234 h 1234"/>
                <a:gd name="connsiteX6" fmla="*/ 72 w 432"/>
                <a:gd name="connsiteY6" fmla="*/ 1234 h 1234"/>
                <a:gd name="connsiteX7" fmla="*/ 0 w 432"/>
                <a:gd name="connsiteY7" fmla="*/ 1162 h 1234"/>
                <a:gd name="connsiteX8" fmla="*/ 72 w 432"/>
                <a:gd name="connsiteY8" fmla="*/ 90 h 1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2" h="1234">
                  <a:moveTo>
                    <a:pt x="72" y="90"/>
                  </a:moveTo>
                  <a:cubicBezTo>
                    <a:pt x="72" y="50"/>
                    <a:pt x="111" y="0"/>
                    <a:pt x="151" y="0"/>
                  </a:cubicBezTo>
                  <a:lnTo>
                    <a:pt x="271" y="0"/>
                  </a:lnTo>
                  <a:cubicBezTo>
                    <a:pt x="311" y="0"/>
                    <a:pt x="349" y="39"/>
                    <a:pt x="349" y="79"/>
                  </a:cubicBezTo>
                  <a:lnTo>
                    <a:pt x="432" y="1162"/>
                  </a:lnTo>
                  <a:cubicBezTo>
                    <a:pt x="432" y="1202"/>
                    <a:pt x="400" y="1234"/>
                    <a:pt x="360" y="1234"/>
                  </a:cubicBezTo>
                  <a:lnTo>
                    <a:pt x="72" y="1234"/>
                  </a:lnTo>
                  <a:cubicBezTo>
                    <a:pt x="32" y="1234"/>
                    <a:pt x="0" y="1202"/>
                    <a:pt x="0" y="1162"/>
                  </a:cubicBezTo>
                  <a:lnTo>
                    <a:pt x="72" y="90"/>
                  </a:lnTo>
                  <a:close/>
                </a:path>
              </a:pathLst>
            </a:custGeom>
            <a:solidFill>
              <a:srgbClr val="5B68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5B688A"/>
                </a:solidFill>
                <a:cs typeface="HarmonyOS Sans SC Medium" panose="00000600000000000000" charset="-122"/>
              </a:endParaRPr>
            </a:p>
          </p:txBody>
        </p:sp>
        <p:sp>
          <p:nvSpPr>
            <p:cNvPr id="18" name="任意多边形 17"/>
            <p:cNvSpPr/>
            <p:nvPr/>
          </p:nvSpPr>
          <p:spPr>
            <a:xfrm rot="14160000">
              <a:off x="5356" y="2447"/>
              <a:ext cx="432" cy="1234"/>
            </a:xfrm>
            <a:custGeom>
              <a:avLst/>
              <a:gdLst>
                <a:gd name="connsiteX0" fmla="*/ 72 w 432"/>
                <a:gd name="connsiteY0" fmla="*/ 90 h 1234"/>
                <a:gd name="connsiteX1" fmla="*/ 151 w 432"/>
                <a:gd name="connsiteY1" fmla="*/ 0 h 1234"/>
                <a:gd name="connsiteX2" fmla="*/ 271 w 432"/>
                <a:gd name="connsiteY2" fmla="*/ 0 h 1234"/>
                <a:gd name="connsiteX3" fmla="*/ 349 w 432"/>
                <a:gd name="connsiteY3" fmla="*/ 79 h 1234"/>
                <a:gd name="connsiteX4" fmla="*/ 432 w 432"/>
                <a:gd name="connsiteY4" fmla="*/ 1162 h 1234"/>
                <a:gd name="connsiteX5" fmla="*/ 360 w 432"/>
                <a:gd name="connsiteY5" fmla="*/ 1234 h 1234"/>
                <a:gd name="connsiteX6" fmla="*/ 72 w 432"/>
                <a:gd name="connsiteY6" fmla="*/ 1234 h 1234"/>
                <a:gd name="connsiteX7" fmla="*/ 0 w 432"/>
                <a:gd name="connsiteY7" fmla="*/ 1162 h 1234"/>
                <a:gd name="connsiteX8" fmla="*/ 72 w 432"/>
                <a:gd name="connsiteY8" fmla="*/ 90 h 1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2" h="1234">
                  <a:moveTo>
                    <a:pt x="72" y="90"/>
                  </a:moveTo>
                  <a:cubicBezTo>
                    <a:pt x="72" y="50"/>
                    <a:pt x="111" y="0"/>
                    <a:pt x="151" y="0"/>
                  </a:cubicBezTo>
                  <a:lnTo>
                    <a:pt x="271" y="0"/>
                  </a:lnTo>
                  <a:cubicBezTo>
                    <a:pt x="311" y="0"/>
                    <a:pt x="349" y="39"/>
                    <a:pt x="349" y="79"/>
                  </a:cubicBezTo>
                  <a:lnTo>
                    <a:pt x="432" y="1162"/>
                  </a:lnTo>
                  <a:cubicBezTo>
                    <a:pt x="432" y="1202"/>
                    <a:pt x="400" y="1234"/>
                    <a:pt x="360" y="1234"/>
                  </a:cubicBezTo>
                  <a:lnTo>
                    <a:pt x="72" y="1234"/>
                  </a:lnTo>
                  <a:cubicBezTo>
                    <a:pt x="32" y="1234"/>
                    <a:pt x="0" y="1202"/>
                    <a:pt x="0" y="1162"/>
                  </a:cubicBezTo>
                  <a:lnTo>
                    <a:pt x="72" y="90"/>
                  </a:lnTo>
                  <a:close/>
                </a:path>
              </a:pathLst>
            </a:custGeom>
            <a:solidFill>
              <a:srgbClr val="5B68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5B688A"/>
                </a:solidFill>
                <a:cs typeface="HarmonyOS Sans SC Medium" panose="00000600000000000000" charset="-122"/>
              </a:endParaRPr>
            </a:p>
          </p:txBody>
        </p:sp>
      </p:grpSp>
      <p:sp>
        <p:nvSpPr>
          <p:cNvPr id="19" name="文本框 18"/>
          <p:cNvSpPr txBox="1"/>
          <p:nvPr/>
        </p:nvSpPr>
        <p:spPr>
          <a:xfrm>
            <a:off x="905510" y="304165"/>
            <a:ext cx="229997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>
                <a:solidFill>
                  <a:srgbClr val="5B688A"/>
                </a:solidFill>
                <a:latin typeface="HarmonyOS Sans SC Medium" panose="00000600000000000000" charset="-122"/>
                <a:ea typeface="HarmonyOS Sans SC Medium" panose="00000600000000000000" charset="-122"/>
                <a:cs typeface="HarmonyOS Sans SC Medium" panose="00000600000000000000" charset="-122"/>
              </a:rPr>
              <a:t>YOUR LOGO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1068705" y="665480"/>
            <a:ext cx="167640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000">
                <a:solidFill>
                  <a:srgbClr val="5B688A"/>
                </a:solidFill>
                <a:latin typeface="HarmonyOS Sans SC Medium" panose="00000600000000000000" charset="-122"/>
                <a:ea typeface="HarmonyOS Sans SC Medium" panose="00000600000000000000" charset="-122"/>
                <a:cs typeface="HarmonyOS Sans SC Medium" panose="00000600000000000000" charset="-122"/>
              </a:rPr>
              <a:t>COMPANY</a:t>
            </a:r>
          </a:p>
        </p:txBody>
      </p:sp>
      <p:grpSp>
        <p:nvGrpSpPr>
          <p:cNvPr id="21" name="组合 20"/>
          <p:cNvGrpSpPr/>
          <p:nvPr/>
        </p:nvGrpSpPr>
        <p:grpSpPr>
          <a:xfrm>
            <a:off x="8808085" y="3089275"/>
            <a:ext cx="2717800" cy="643890"/>
            <a:chOff x="4351" y="4865"/>
            <a:chExt cx="4280" cy="1014"/>
          </a:xfrm>
        </p:grpSpPr>
        <p:sp>
          <p:nvSpPr>
            <p:cNvPr id="22" name="文本框 21"/>
            <p:cNvSpPr txBox="1"/>
            <p:nvPr/>
          </p:nvSpPr>
          <p:spPr>
            <a:xfrm>
              <a:off x="5387" y="4865"/>
              <a:ext cx="2208" cy="7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>
                  <a:solidFill>
                    <a:schemeClr val="bg1"/>
                  </a:solidFill>
                  <a:latin typeface="HarmonyOS Sans SC Medium" panose="00000600000000000000" charset="-122"/>
                  <a:ea typeface="HarmonyOS Sans SC Medium" panose="00000600000000000000" charset="-122"/>
                  <a:cs typeface="HarmonyOS Sans SC Medium" panose="00000600000000000000" charset="-122"/>
                </a:rPr>
                <a:t>视图总览</a:t>
              </a:r>
            </a:p>
          </p:txBody>
        </p:sp>
        <p:sp>
          <p:nvSpPr>
            <p:cNvPr id="23" name="稻壳夜秋https://www.docer.com/works?userid=555357443"/>
            <p:cNvSpPr txBox="1"/>
            <p:nvPr/>
          </p:nvSpPr>
          <p:spPr>
            <a:xfrm>
              <a:off x="4351" y="5493"/>
              <a:ext cx="4280" cy="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000">
                  <a:solidFill>
                    <a:schemeClr val="bg1"/>
                  </a:solidFill>
                  <a:latin typeface="HarmonyOS Sans SC Medium" panose="00000600000000000000" charset="-122"/>
                  <a:ea typeface="HarmonyOS Sans SC Medium" panose="00000600000000000000" charset="-122"/>
                  <a:cs typeface="HarmonyOS Sans SC Medium" panose="00000600000000000000" charset="-122"/>
                  <a:sym typeface="+mn-ea"/>
                </a:rPr>
                <a:t>Overall View</a:t>
              </a:r>
            </a:p>
          </p:txBody>
        </p:sp>
      </p:grpSp>
      <p:sp>
        <p:nvSpPr>
          <p:cNvPr id="24" name="椭圆 23"/>
          <p:cNvSpPr/>
          <p:nvPr/>
        </p:nvSpPr>
        <p:spPr>
          <a:xfrm>
            <a:off x="9810115" y="2245995"/>
            <a:ext cx="711200" cy="71120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>
                <a:solidFill>
                  <a:srgbClr val="5B688A"/>
                </a:solidFill>
                <a:latin typeface="思源宋体 CN Heavy" panose="02020900000000000000" charset="-122"/>
                <a:ea typeface="思源宋体 CN Heavy" panose="02020900000000000000" charset="-122"/>
                <a:cs typeface="HarmonyOS Sans SC Medium" panose="00000600000000000000" charset="-122"/>
              </a:rPr>
              <a:t>2</a:t>
            </a:r>
          </a:p>
        </p:txBody>
      </p:sp>
      <p:grpSp>
        <p:nvGrpSpPr>
          <p:cNvPr id="25" name="组合 24"/>
          <p:cNvGrpSpPr/>
          <p:nvPr/>
        </p:nvGrpSpPr>
        <p:grpSpPr>
          <a:xfrm>
            <a:off x="5784215" y="5197475"/>
            <a:ext cx="2717800" cy="643890"/>
            <a:chOff x="4409" y="4865"/>
            <a:chExt cx="4280" cy="1014"/>
          </a:xfrm>
        </p:grpSpPr>
        <p:sp>
          <p:nvSpPr>
            <p:cNvPr id="26" name="文本框 25"/>
            <p:cNvSpPr txBox="1"/>
            <p:nvPr/>
          </p:nvSpPr>
          <p:spPr>
            <a:xfrm>
              <a:off x="5445" y="4865"/>
              <a:ext cx="2208" cy="7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>
                  <a:solidFill>
                    <a:schemeClr val="bg1"/>
                  </a:solidFill>
                  <a:latin typeface="HarmonyOS Sans SC Medium" panose="00000600000000000000" charset="-122"/>
                  <a:ea typeface="HarmonyOS Sans SC Medium" panose="00000600000000000000" charset="-122"/>
                  <a:cs typeface="HarmonyOS Sans SC Medium" panose="00000600000000000000" charset="-122"/>
                </a:rPr>
                <a:t>视图分析</a:t>
              </a:r>
            </a:p>
          </p:txBody>
        </p:sp>
        <p:sp>
          <p:nvSpPr>
            <p:cNvPr id="27" name="稻壳夜秋https://www.docer.com/works?userid=555357443"/>
            <p:cNvSpPr txBox="1"/>
            <p:nvPr/>
          </p:nvSpPr>
          <p:spPr>
            <a:xfrm>
              <a:off x="4409" y="5493"/>
              <a:ext cx="4280" cy="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000">
                  <a:solidFill>
                    <a:schemeClr val="bg1"/>
                  </a:solidFill>
                  <a:latin typeface="HarmonyOS Sans SC Medium" panose="00000600000000000000" charset="-122"/>
                  <a:ea typeface="HarmonyOS Sans SC Medium" panose="00000600000000000000" charset="-122"/>
                  <a:cs typeface="HarmonyOS Sans SC Medium" panose="00000600000000000000" charset="-122"/>
                  <a:sym typeface="+mn-ea"/>
                </a:rPr>
                <a:t>View analysis</a:t>
              </a:r>
            </a:p>
          </p:txBody>
        </p:sp>
      </p:grpSp>
      <p:sp>
        <p:nvSpPr>
          <p:cNvPr id="36" name="椭圆 35"/>
          <p:cNvSpPr/>
          <p:nvPr/>
        </p:nvSpPr>
        <p:spPr>
          <a:xfrm>
            <a:off x="6749415" y="4354195"/>
            <a:ext cx="711200" cy="71120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>
                <a:solidFill>
                  <a:srgbClr val="5B688A"/>
                </a:solidFill>
                <a:latin typeface="思源宋体 CN Heavy" panose="02020900000000000000" charset="-122"/>
                <a:ea typeface="思源宋体 CN Heavy" panose="02020900000000000000" charset="-122"/>
                <a:cs typeface="HarmonyOS Sans SC Medium" panose="00000600000000000000" charset="-122"/>
              </a:rPr>
              <a:t>3</a:t>
            </a:r>
          </a:p>
        </p:txBody>
      </p:sp>
      <p:grpSp>
        <p:nvGrpSpPr>
          <p:cNvPr id="37" name="组合 36"/>
          <p:cNvGrpSpPr/>
          <p:nvPr/>
        </p:nvGrpSpPr>
        <p:grpSpPr>
          <a:xfrm>
            <a:off x="8808085" y="5197475"/>
            <a:ext cx="2717800" cy="633730"/>
            <a:chOff x="4351" y="4865"/>
            <a:chExt cx="4280" cy="998"/>
          </a:xfrm>
        </p:grpSpPr>
        <p:sp>
          <p:nvSpPr>
            <p:cNvPr id="38" name="文本框 37"/>
            <p:cNvSpPr txBox="1"/>
            <p:nvPr/>
          </p:nvSpPr>
          <p:spPr>
            <a:xfrm>
              <a:off x="5387" y="4865"/>
              <a:ext cx="2208" cy="7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2400">
                  <a:solidFill>
                    <a:schemeClr val="bg1"/>
                  </a:solidFill>
                  <a:latin typeface="HarmonyOS Sans SC Medium" panose="00000600000000000000" charset="-122"/>
                  <a:ea typeface="HarmonyOS Sans SC Medium" panose="00000600000000000000" charset="-122"/>
                  <a:cs typeface="HarmonyOS Sans SC Medium" panose="00000600000000000000" charset="-122"/>
                </a:rPr>
                <a:t>案例分析</a:t>
              </a:r>
            </a:p>
          </p:txBody>
        </p:sp>
        <p:sp>
          <p:nvSpPr>
            <p:cNvPr id="39" name="稻壳夜秋https://www.docer.com/works?userid=555357443"/>
            <p:cNvSpPr txBox="1"/>
            <p:nvPr/>
          </p:nvSpPr>
          <p:spPr>
            <a:xfrm>
              <a:off x="4351" y="5477"/>
              <a:ext cx="4280" cy="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>
                  <a:solidFill>
                    <a:schemeClr val="bg1"/>
                  </a:solidFill>
                  <a:latin typeface="HarmonyOS Sans SC Medium" panose="00000600000000000000" charset="-122"/>
                  <a:ea typeface="HarmonyOS Sans SC Medium" panose="00000600000000000000" charset="-122"/>
                  <a:cs typeface="HarmonyOS Sans SC Medium" panose="00000600000000000000" charset="-122"/>
                  <a:sym typeface="+mn-ea"/>
                </a:rPr>
                <a:t>C</a:t>
              </a:r>
              <a:r>
                <a:rPr sz="1000">
                  <a:solidFill>
                    <a:schemeClr val="bg1"/>
                  </a:solidFill>
                  <a:latin typeface="HarmonyOS Sans SC Medium" panose="00000600000000000000" charset="-122"/>
                  <a:ea typeface="HarmonyOS Sans SC Medium" panose="00000600000000000000" charset="-122"/>
                  <a:cs typeface="HarmonyOS Sans SC Medium" panose="00000600000000000000" charset="-122"/>
                  <a:sym typeface="+mn-ea"/>
                </a:rPr>
                <a:t>ase analysis</a:t>
              </a:r>
            </a:p>
          </p:txBody>
        </p:sp>
      </p:grpSp>
      <p:sp>
        <p:nvSpPr>
          <p:cNvPr id="40" name="椭圆 39"/>
          <p:cNvSpPr/>
          <p:nvPr/>
        </p:nvSpPr>
        <p:spPr>
          <a:xfrm>
            <a:off x="9810115" y="4354195"/>
            <a:ext cx="711200" cy="71120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>
                <a:solidFill>
                  <a:srgbClr val="5B688A"/>
                </a:solidFill>
                <a:latin typeface="思源宋体 CN Heavy" panose="02020900000000000000" charset="-122"/>
                <a:ea typeface="思源宋体 CN Heavy" panose="02020900000000000000" charset="-122"/>
                <a:cs typeface="HarmonyOS Sans SC Medium" panose="00000600000000000000" charset="-122"/>
              </a:rPr>
              <a:t>4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b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8836025" y="518160"/>
            <a:ext cx="571552" cy="396240"/>
            <a:chOff x="4955" y="1777"/>
            <a:chExt cx="2169" cy="1503"/>
          </a:xfrm>
        </p:grpSpPr>
        <p:sp>
          <p:nvSpPr>
            <p:cNvPr id="3" name="任意多边形 2"/>
            <p:cNvSpPr/>
            <p:nvPr/>
          </p:nvSpPr>
          <p:spPr>
            <a:xfrm>
              <a:off x="5853" y="1777"/>
              <a:ext cx="432" cy="1234"/>
            </a:xfrm>
            <a:custGeom>
              <a:avLst/>
              <a:gdLst>
                <a:gd name="connsiteX0" fmla="*/ 72 w 432"/>
                <a:gd name="connsiteY0" fmla="*/ 90 h 1234"/>
                <a:gd name="connsiteX1" fmla="*/ 151 w 432"/>
                <a:gd name="connsiteY1" fmla="*/ 0 h 1234"/>
                <a:gd name="connsiteX2" fmla="*/ 271 w 432"/>
                <a:gd name="connsiteY2" fmla="*/ 0 h 1234"/>
                <a:gd name="connsiteX3" fmla="*/ 349 w 432"/>
                <a:gd name="connsiteY3" fmla="*/ 79 h 1234"/>
                <a:gd name="connsiteX4" fmla="*/ 432 w 432"/>
                <a:gd name="connsiteY4" fmla="*/ 1162 h 1234"/>
                <a:gd name="connsiteX5" fmla="*/ 360 w 432"/>
                <a:gd name="connsiteY5" fmla="*/ 1234 h 1234"/>
                <a:gd name="connsiteX6" fmla="*/ 72 w 432"/>
                <a:gd name="connsiteY6" fmla="*/ 1234 h 1234"/>
                <a:gd name="connsiteX7" fmla="*/ 0 w 432"/>
                <a:gd name="connsiteY7" fmla="*/ 1162 h 1234"/>
                <a:gd name="connsiteX8" fmla="*/ 72 w 432"/>
                <a:gd name="connsiteY8" fmla="*/ 90 h 1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2" h="1234">
                  <a:moveTo>
                    <a:pt x="72" y="90"/>
                  </a:moveTo>
                  <a:cubicBezTo>
                    <a:pt x="72" y="50"/>
                    <a:pt x="111" y="0"/>
                    <a:pt x="151" y="0"/>
                  </a:cubicBezTo>
                  <a:lnTo>
                    <a:pt x="271" y="0"/>
                  </a:lnTo>
                  <a:cubicBezTo>
                    <a:pt x="311" y="0"/>
                    <a:pt x="349" y="39"/>
                    <a:pt x="349" y="79"/>
                  </a:cubicBezTo>
                  <a:lnTo>
                    <a:pt x="432" y="1162"/>
                  </a:lnTo>
                  <a:cubicBezTo>
                    <a:pt x="432" y="1202"/>
                    <a:pt x="400" y="1234"/>
                    <a:pt x="360" y="1234"/>
                  </a:cubicBezTo>
                  <a:lnTo>
                    <a:pt x="72" y="1234"/>
                  </a:lnTo>
                  <a:cubicBezTo>
                    <a:pt x="32" y="1234"/>
                    <a:pt x="0" y="1202"/>
                    <a:pt x="0" y="1162"/>
                  </a:cubicBezTo>
                  <a:lnTo>
                    <a:pt x="72" y="9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HarmonyOS Sans SC Medium" panose="00000600000000000000" charset="-122"/>
              </a:endParaRPr>
            </a:p>
          </p:txBody>
        </p:sp>
        <p:sp>
          <p:nvSpPr>
            <p:cNvPr id="4" name="任意多边形 3"/>
            <p:cNvSpPr/>
            <p:nvPr/>
          </p:nvSpPr>
          <p:spPr>
            <a:xfrm rot="7200000">
              <a:off x="6291" y="2419"/>
              <a:ext cx="432" cy="1234"/>
            </a:xfrm>
            <a:custGeom>
              <a:avLst/>
              <a:gdLst>
                <a:gd name="connsiteX0" fmla="*/ 72 w 432"/>
                <a:gd name="connsiteY0" fmla="*/ 90 h 1234"/>
                <a:gd name="connsiteX1" fmla="*/ 151 w 432"/>
                <a:gd name="connsiteY1" fmla="*/ 0 h 1234"/>
                <a:gd name="connsiteX2" fmla="*/ 271 w 432"/>
                <a:gd name="connsiteY2" fmla="*/ 0 h 1234"/>
                <a:gd name="connsiteX3" fmla="*/ 349 w 432"/>
                <a:gd name="connsiteY3" fmla="*/ 79 h 1234"/>
                <a:gd name="connsiteX4" fmla="*/ 432 w 432"/>
                <a:gd name="connsiteY4" fmla="*/ 1162 h 1234"/>
                <a:gd name="connsiteX5" fmla="*/ 360 w 432"/>
                <a:gd name="connsiteY5" fmla="*/ 1234 h 1234"/>
                <a:gd name="connsiteX6" fmla="*/ 72 w 432"/>
                <a:gd name="connsiteY6" fmla="*/ 1234 h 1234"/>
                <a:gd name="connsiteX7" fmla="*/ 0 w 432"/>
                <a:gd name="connsiteY7" fmla="*/ 1162 h 1234"/>
                <a:gd name="connsiteX8" fmla="*/ 72 w 432"/>
                <a:gd name="connsiteY8" fmla="*/ 90 h 1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2" h="1234">
                  <a:moveTo>
                    <a:pt x="72" y="90"/>
                  </a:moveTo>
                  <a:cubicBezTo>
                    <a:pt x="72" y="50"/>
                    <a:pt x="111" y="0"/>
                    <a:pt x="151" y="0"/>
                  </a:cubicBezTo>
                  <a:lnTo>
                    <a:pt x="271" y="0"/>
                  </a:lnTo>
                  <a:cubicBezTo>
                    <a:pt x="311" y="0"/>
                    <a:pt x="349" y="39"/>
                    <a:pt x="349" y="79"/>
                  </a:cubicBezTo>
                  <a:lnTo>
                    <a:pt x="432" y="1162"/>
                  </a:lnTo>
                  <a:cubicBezTo>
                    <a:pt x="432" y="1202"/>
                    <a:pt x="400" y="1234"/>
                    <a:pt x="360" y="1234"/>
                  </a:cubicBezTo>
                  <a:lnTo>
                    <a:pt x="72" y="1234"/>
                  </a:lnTo>
                  <a:cubicBezTo>
                    <a:pt x="32" y="1234"/>
                    <a:pt x="0" y="1202"/>
                    <a:pt x="0" y="1162"/>
                  </a:cubicBezTo>
                  <a:lnTo>
                    <a:pt x="72" y="9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HarmonyOS Sans SC Medium" panose="00000600000000000000" charset="-122"/>
              </a:endParaRPr>
            </a:p>
          </p:txBody>
        </p:sp>
        <p:sp>
          <p:nvSpPr>
            <p:cNvPr id="5" name="任意多边形 4"/>
            <p:cNvSpPr/>
            <p:nvPr/>
          </p:nvSpPr>
          <p:spPr>
            <a:xfrm rot="14160000">
              <a:off x="5356" y="2447"/>
              <a:ext cx="432" cy="1234"/>
            </a:xfrm>
            <a:custGeom>
              <a:avLst/>
              <a:gdLst>
                <a:gd name="connsiteX0" fmla="*/ 72 w 432"/>
                <a:gd name="connsiteY0" fmla="*/ 90 h 1234"/>
                <a:gd name="connsiteX1" fmla="*/ 151 w 432"/>
                <a:gd name="connsiteY1" fmla="*/ 0 h 1234"/>
                <a:gd name="connsiteX2" fmla="*/ 271 w 432"/>
                <a:gd name="connsiteY2" fmla="*/ 0 h 1234"/>
                <a:gd name="connsiteX3" fmla="*/ 349 w 432"/>
                <a:gd name="connsiteY3" fmla="*/ 79 h 1234"/>
                <a:gd name="connsiteX4" fmla="*/ 432 w 432"/>
                <a:gd name="connsiteY4" fmla="*/ 1162 h 1234"/>
                <a:gd name="connsiteX5" fmla="*/ 360 w 432"/>
                <a:gd name="connsiteY5" fmla="*/ 1234 h 1234"/>
                <a:gd name="connsiteX6" fmla="*/ 72 w 432"/>
                <a:gd name="connsiteY6" fmla="*/ 1234 h 1234"/>
                <a:gd name="connsiteX7" fmla="*/ 0 w 432"/>
                <a:gd name="connsiteY7" fmla="*/ 1162 h 1234"/>
                <a:gd name="connsiteX8" fmla="*/ 72 w 432"/>
                <a:gd name="connsiteY8" fmla="*/ 90 h 1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2" h="1234">
                  <a:moveTo>
                    <a:pt x="72" y="90"/>
                  </a:moveTo>
                  <a:cubicBezTo>
                    <a:pt x="72" y="50"/>
                    <a:pt x="111" y="0"/>
                    <a:pt x="151" y="0"/>
                  </a:cubicBezTo>
                  <a:lnTo>
                    <a:pt x="271" y="0"/>
                  </a:lnTo>
                  <a:cubicBezTo>
                    <a:pt x="311" y="0"/>
                    <a:pt x="349" y="39"/>
                    <a:pt x="349" y="79"/>
                  </a:cubicBezTo>
                  <a:lnTo>
                    <a:pt x="432" y="1162"/>
                  </a:lnTo>
                  <a:cubicBezTo>
                    <a:pt x="432" y="1202"/>
                    <a:pt x="400" y="1234"/>
                    <a:pt x="360" y="1234"/>
                  </a:cubicBezTo>
                  <a:lnTo>
                    <a:pt x="72" y="1234"/>
                  </a:lnTo>
                  <a:cubicBezTo>
                    <a:pt x="32" y="1234"/>
                    <a:pt x="0" y="1202"/>
                    <a:pt x="0" y="1162"/>
                  </a:cubicBezTo>
                  <a:lnTo>
                    <a:pt x="72" y="9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HarmonyOS Sans SC Medium" panose="00000600000000000000" charset="-122"/>
              </a:endParaRPr>
            </a:p>
          </p:txBody>
        </p:sp>
      </p:grpSp>
      <p:sp>
        <p:nvSpPr>
          <p:cNvPr id="11" name="文本框 10"/>
          <p:cNvSpPr txBox="1"/>
          <p:nvPr/>
        </p:nvSpPr>
        <p:spPr>
          <a:xfrm>
            <a:off x="9427210" y="418465"/>
            <a:ext cx="229997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>
                <a:solidFill>
                  <a:schemeClr val="bg1"/>
                </a:solidFill>
                <a:latin typeface="HarmonyOS Sans SC Medium" panose="00000600000000000000" charset="-122"/>
                <a:ea typeface="HarmonyOS Sans SC Medium" panose="00000600000000000000" charset="-122"/>
                <a:cs typeface="HarmonyOS Sans SC Medium" panose="00000600000000000000" charset="-122"/>
              </a:rPr>
              <a:t>YOUR LOGO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9590405" y="779780"/>
            <a:ext cx="167640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000">
                <a:solidFill>
                  <a:schemeClr val="bg1"/>
                </a:solidFill>
                <a:latin typeface="HarmonyOS Sans SC Medium" panose="00000600000000000000" charset="-122"/>
                <a:ea typeface="HarmonyOS Sans SC Medium" panose="00000600000000000000" charset="-122"/>
                <a:cs typeface="HarmonyOS Sans SC Medium" panose="00000600000000000000" charset="-122"/>
              </a:rPr>
              <a:t>COMPANY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374015" y="995680"/>
            <a:ext cx="4351655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" cap="all">
                <a:solidFill>
                  <a:schemeClr val="accent4">
                    <a:lumMod val="20000"/>
                    <a:lumOff val="80000"/>
                  </a:schemeClr>
                </a:solidFill>
                <a:uFillTx/>
                <a:latin typeface="思源宋体 CN Heavy" panose="02020900000000000000" charset="-122"/>
                <a:ea typeface="思源宋体 CN Heavy" panose="02020900000000000000" charset="-122"/>
                <a:cs typeface="HarmonyOS Sans SC Medium" panose="00000600000000000000" charset="-122"/>
              </a:rPr>
              <a:t>THANK</a:t>
            </a:r>
            <a:br>
              <a:rPr lang="en-US" altLang="zh-CN" sz="7200" cap="all">
                <a:solidFill>
                  <a:schemeClr val="bg1"/>
                </a:solidFill>
                <a:uFillTx/>
                <a:latin typeface="思源宋体 CN Heavy" panose="02020900000000000000" charset="-122"/>
                <a:ea typeface="思源宋体 CN Heavy" panose="02020900000000000000" charset="-122"/>
                <a:cs typeface="HarmonyOS Sans SC Medium" panose="00000600000000000000" charset="-122"/>
              </a:rPr>
            </a:br>
            <a:r>
              <a:rPr lang="en-US" altLang="zh-CN" sz="7200" cap="all">
                <a:solidFill>
                  <a:schemeClr val="bg1"/>
                </a:solidFill>
                <a:uFillTx/>
                <a:latin typeface="思源宋体 CN Heavy" panose="02020900000000000000" charset="-122"/>
                <a:ea typeface="思源宋体 CN Heavy" panose="02020900000000000000" charset="-122"/>
                <a:cs typeface="HarmonyOS Sans SC Medium" panose="00000600000000000000" charset="-122"/>
              </a:rPr>
              <a:t>YOU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b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4" name="组合 23"/>
          <p:cNvGrpSpPr/>
          <p:nvPr/>
        </p:nvGrpSpPr>
        <p:grpSpPr>
          <a:xfrm>
            <a:off x="8836025" y="518160"/>
            <a:ext cx="571552" cy="396240"/>
            <a:chOff x="4955" y="1777"/>
            <a:chExt cx="2169" cy="1503"/>
          </a:xfrm>
        </p:grpSpPr>
        <p:sp>
          <p:nvSpPr>
            <p:cNvPr id="25" name="任意多边形 24"/>
            <p:cNvSpPr/>
            <p:nvPr/>
          </p:nvSpPr>
          <p:spPr>
            <a:xfrm>
              <a:off x="5853" y="1777"/>
              <a:ext cx="432" cy="1234"/>
            </a:xfrm>
            <a:custGeom>
              <a:avLst/>
              <a:gdLst>
                <a:gd name="connsiteX0" fmla="*/ 72 w 432"/>
                <a:gd name="connsiteY0" fmla="*/ 90 h 1234"/>
                <a:gd name="connsiteX1" fmla="*/ 151 w 432"/>
                <a:gd name="connsiteY1" fmla="*/ 0 h 1234"/>
                <a:gd name="connsiteX2" fmla="*/ 271 w 432"/>
                <a:gd name="connsiteY2" fmla="*/ 0 h 1234"/>
                <a:gd name="connsiteX3" fmla="*/ 349 w 432"/>
                <a:gd name="connsiteY3" fmla="*/ 79 h 1234"/>
                <a:gd name="connsiteX4" fmla="*/ 432 w 432"/>
                <a:gd name="connsiteY4" fmla="*/ 1162 h 1234"/>
                <a:gd name="connsiteX5" fmla="*/ 360 w 432"/>
                <a:gd name="connsiteY5" fmla="*/ 1234 h 1234"/>
                <a:gd name="connsiteX6" fmla="*/ 72 w 432"/>
                <a:gd name="connsiteY6" fmla="*/ 1234 h 1234"/>
                <a:gd name="connsiteX7" fmla="*/ 0 w 432"/>
                <a:gd name="connsiteY7" fmla="*/ 1162 h 1234"/>
                <a:gd name="connsiteX8" fmla="*/ 72 w 432"/>
                <a:gd name="connsiteY8" fmla="*/ 90 h 1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2" h="1234">
                  <a:moveTo>
                    <a:pt x="72" y="90"/>
                  </a:moveTo>
                  <a:cubicBezTo>
                    <a:pt x="72" y="50"/>
                    <a:pt x="111" y="0"/>
                    <a:pt x="151" y="0"/>
                  </a:cubicBezTo>
                  <a:lnTo>
                    <a:pt x="271" y="0"/>
                  </a:lnTo>
                  <a:cubicBezTo>
                    <a:pt x="311" y="0"/>
                    <a:pt x="349" y="39"/>
                    <a:pt x="349" y="79"/>
                  </a:cubicBezTo>
                  <a:lnTo>
                    <a:pt x="432" y="1162"/>
                  </a:lnTo>
                  <a:cubicBezTo>
                    <a:pt x="432" y="1202"/>
                    <a:pt x="400" y="1234"/>
                    <a:pt x="360" y="1234"/>
                  </a:cubicBezTo>
                  <a:lnTo>
                    <a:pt x="72" y="1234"/>
                  </a:lnTo>
                  <a:cubicBezTo>
                    <a:pt x="32" y="1234"/>
                    <a:pt x="0" y="1202"/>
                    <a:pt x="0" y="1162"/>
                  </a:cubicBezTo>
                  <a:lnTo>
                    <a:pt x="72" y="9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HarmonyOS Sans SC Medium" panose="00000600000000000000" charset="-122"/>
              </a:endParaRPr>
            </a:p>
          </p:txBody>
        </p:sp>
        <p:sp>
          <p:nvSpPr>
            <p:cNvPr id="26" name="任意多边形 25"/>
            <p:cNvSpPr/>
            <p:nvPr/>
          </p:nvSpPr>
          <p:spPr>
            <a:xfrm rot="7200000">
              <a:off x="6291" y="2419"/>
              <a:ext cx="432" cy="1234"/>
            </a:xfrm>
            <a:custGeom>
              <a:avLst/>
              <a:gdLst>
                <a:gd name="connsiteX0" fmla="*/ 72 w 432"/>
                <a:gd name="connsiteY0" fmla="*/ 90 h 1234"/>
                <a:gd name="connsiteX1" fmla="*/ 151 w 432"/>
                <a:gd name="connsiteY1" fmla="*/ 0 h 1234"/>
                <a:gd name="connsiteX2" fmla="*/ 271 w 432"/>
                <a:gd name="connsiteY2" fmla="*/ 0 h 1234"/>
                <a:gd name="connsiteX3" fmla="*/ 349 w 432"/>
                <a:gd name="connsiteY3" fmla="*/ 79 h 1234"/>
                <a:gd name="connsiteX4" fmla="*/ 432 w 432"/>
                <a:gd name="connsiteY4" fmla="*/ 1162 h 1234"/>
                <a:gd name="connsiteX5" fmla="*/ 360 w 432"/>
                <a:gd name="connsiteY5" fmla="*/ 1234 h 1234"/>
                <a:gd name="connsiteX6" fmla="*/ 72 w 432"/>
                <a:gd name="connsiteY6" fmla="*/ 1234 h 1234"/>
                <a:gd name="connsiteX7" fmla="*/ 0 w 432"/>
                <a:gd name="connsiteY7" fmla="*/ 1162 h 1234"/>
                <a:gd name="connsiteX8" fmla="*/ 72 w 432"/>
                <a:gd name="connsiteY8" fmla="*/ 90 h 1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2" h="1234">
                  <a:moveTo>
                    <a:pt x="72" y="90"/>
                  </a:moveTo>
                  <a:cubicBezTo>
                    <a:pt x="72" y="50"/>
                    <a:pt x="111" y="0"/>
                    <a:pt x="151" y="0"/>
                  </a:cubicBezTo>
                  <a:lnTo>
                    <a:pt x="271" y="0"/>
                  </a:lnTo>
                  <a:cubicBezTo>
                    <a:pt x="311" y="0"/>
                    <a:pt x="349" y="39"/>
                    <a:pt x="349" y="79"/>
                  </a:cubicBezTo>
                  <a:lnTo>
                    <a:pt x="432" y="1162"/>
                  </a:lnTo>
                  <a:cubicBezTo>
                    <a:pt x="432" y="1202"/>
                    <a:pt x="400" y="1234"/>
                    <a:pt x="360" y="1234"/>
                  </a:cubicBezTo>
                  <a:lnTo>
                    <a:pt x="72" y="1234"/>
                  </a:lnTo>
                  <a:cubicBezTo>
                    <a:pt x="32" y="1234"/>
                    <a:pt x="0" y="1202"/>
                    <a:pt x="0" y="1162"/>
                  </a:cubicBezTo>
                  <a:lnTo>
                    <a:pt x="72" y="9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HarmonyOS Sans SC Medium" panose="00000600000000000000" charset="-122"/>
              </a:endParaRPr>
            </a:p>
          </p:txBody>
        </p:sp>
        <p:sp>
          <p:nvSpPr>
            <p:cNvPr id="27" name="任意多边形 26"/>
            <p:cNvSpPr/>
            <p:nvPr/>
          </p:nvSpPr>
          <p:spPr>
            <a:xfrm rot="14160000">
              <a:off x="5356" y="2447"/>
              <a:ext cx="432" cy="1234"/>
            </a:xfrm>
            <a:custGeom>
              <a:avLst/>
              <a:gdLst>
                <a:gd name="connsiteX0" fmla="*/ 72 w 432"/>
                <a:gd name="connsiteY0" fmla="*/ 90 h 1234"/>
                <a:gd name="connsiteX1" fmla="*/ 151 w 432"/>
                <a:gd name="connsiteY1" fmla="*/ 0 h 1234"/>
                <a:gd name="connsiteX2" fmla="*/ 271 w 432"/>
                <a:gd name="connsiteY2" fmla="*/ 0 h 1234"/>
                <a:gd name="connsiteX3" fmla="*/ 349 w 432"/>
                <a:gd name="connsiteY3" fmla="*/ 79 h 1234"/>
                <a:gd name="connsiteX4" fmla="*/ 432 w 432"/>
                <a:gd name="connsiteY4" fmla="*/ 1162 h 1234"/>
                <a:gd name="connsiteX5" fmla="*/ 360 w 432"/>
                <a:gd name="connsiteY5" fmla="*/ 1234 h 1234"/>
                <a:gd name="connsiteX6" fmla="*/ 72 w 432"/>
                <a:gd name="connsiteY6" fmla="*/ 1234 h 1234"/>
                <a:gd name="connsiteX7" fmla="*/ 0 w 432"/>
                <a:gd name="connsiteY7" fmla="*/ 1162 h 1234"/>
                <a:gd name="connsiteX8" fmla="*/ 72 w 432"/>
                <a:gd name="connsiteY8" fmla="*/ 90 h 1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2" h="1234">
                  <a:moveTo>
                    <a:pt x="72" y="90"/>
                  </a:moveTo>
                  <a:cubicBezTo>
                    <a:pt x="72" y="50"/>
                    <a:pt x="111" y="0"/>
                    <a:pt x="151" y="0"/>
                  </a:cubicBezTo>
                  <a:lnTo>
                    <a:pt x="271" y="0"/>
                  </a:lnTo>
                  <a:cubicBezTo>
                    <a:pt x="311" y="0"/>
                    <a:pt x="349" y="39"/>
                    <a:pt x="349" y="79"/>
                  </a:cubicBezTo>
                  <a:lnTo>
                    <a:pt x="432" y="1162"/>
                  </a:lnTo>
                  <a:cubicBezTo>
                    <a:pt x="432" y="1202"/>
                    <a:pt x="400" y="1234"/>
                    <a:pt x="360" y="1234"/>
                  </a:cubicBezTo>
                  <a:lnTo>
                    <a:pt x="72" y="1234"/>
                  </a:lnTo>
                  <a:cubicBezTo>
                    <a:pt x="32" y="1234"/>
                    <a:pt x="0" y="1202"/>
                    <a:pt x="0" y="1162"/>
                  </a:cubicBezTo>
                  <a:lnTo>
                    <a:pt x="72" y="9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HarmonyOS Sans SC Medium" panose="00000600000000000000" charset="-122"/>
              </a:endParaRPr>
            </a:p>
          </p:txBody>
        </p:sp>
      </p:grpSp>
      <p:sp>
        <p:nvSpPr>
          <p:cNvPr id="28" name="文本框 27"/>
          <p:cNvSpPr txBox="1"/>
          <p:nvPr/>
        </p:nvSpPr>
        <p:spPr>
          <a:xfrm>
            <a:off x="9427210" y="418465"/>
            <a:ext cx="229997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>
                <a:solidFill>
                  <a:schemeClr val="bg1"/>
                </a:solidFill>
                <a:latin typeface="HarmonyOS Sans SC Medium" panose="00000600000000000000" charset="-122"/>
                <a:ea typeface="HarmonyOS Sans SC Medium" panose="00000600000000000000" charset="-122"/>
                <a:cs typeface="HarmonyOS Sans SC Medium" panose="00000600000000000000" charset="-122"/>
              </a:rPr>
              <a:t>YOUR LOGO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9590405" y="779780"/>
            <a:ext cx="167640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000">
                <a:solidFill>
                  <a:schemeClr val="bg1"/>
                </a:solidFill>
                <a:latin typeface="HarmonyOS Sans SC Medium" panose="00000600000000000000" charset="-122"/>
                <a:ea typeface="HarmonyOS Sans SC Medium" panose="00000600000000000000" charset="-122"/>
                <a:cs typeface="HarmonyOS Sans SC Medium" panose="00000600000000000000" charset="-122"/>
              </a:rPr>
              <a:t>COMPANY</a:t>
            </a:r>
          </a:p>
        </p:txBody>
      </p:sp>
      <p:grpSp>
        <p:nvGrpSpPr>
          <p:cNvPr id="10" name="组合 9"/>
          <p:cNvGrpSpPr/>
          <p:nvPr/>
        </p:nvGrpSpPr>
        <p:grpSpPr>
          <a:xfrm>
            <a:off x="742315" y="2911475"/>
            <a:ext cx="3416300" cy="969010"/>
            <a:chOff x="4509" y="4865"/>
            <a:chExt cx="5380" cy="1526"/>
          </a:xfrm>
        </p:grpSpPr>
        <p:sp>
          <p:nvSpPr>
            <p:cNvPr id="5" name="文本框 4"/>
            <p:cNvSpPr txBox="1"/>
            <p:nvPr/>
          </p:nvSpPr>
          <p:spPr>
            <a:xfrm>
              <a:off x="5775" y="4865"/>
              <a:ext cx="2848" cy="9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3200">
                  <a:solidFill>
                    <a:schemeClr val="bg1"/>
                  </a:solidFill>
                  <a:latin typeface="HarmonyOS Sans SC Medium" panose="00000600000000000000" charset="-122"/>
                  <a:ea typeface="HarmonyOS Sans SC Medium" panose="00000600000000000000" charset="-122"/>
                  <a:cs typeface="HarmonyOS Sans SC Medium" panose="00000600000000000000" charset="-122"/>
                  <a:sym typeface="+mn-ea"/>
                </a:rPr>
                <a:t>数据部分</a:t>
              </a:r>
              <a:endParaRPr lang="zh-CN" altLang="en-US" sz="320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  <a:cs typeface="HarmonyOS Sans SC Medium" panose="00000600000000000000" charset="-122"/>
              </a:endParaRPr>
            </a:p>
          </p:txBody>
        </p:sp>
        <p:sp>
          <p:nvSpPr>
            <p:cNvPr id="33" name="稻壳夜秋https://www.docer.com/works?userid=555357443"/>
            <p:cNvSpPr txBox="1"/>
            <p:nvPr/>
          </p:nvSpPr>
          <p:spPr>
            <a:xfrm>
              <a:off x="4509" y="5773"/>
              <a:ext cx="5380" cy="618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en-US" altLang="zh-CN" sz="1600">
                  <a:solidFill>
                    <a:schemeClr val="bg1"/>
                  </a:solidFill>
                  <a:latin typeface="HarmonyOS Sans SC Medium" panose="00000600000000000000" charset="-122"/>
                  <a:ea typeface="HarmonyOS Sans SC Medium" panose="00000600000000000000" charset="-122"/>
                  <a:cs typeface="HarmonyOS Sans SC Medium" panose="00000600000000000000" charset="-122"/>
                  <a:sym typeface="+mn-ea"/>
                </a:rPr>
                <a:t>Data Section</a:t>
              </a:r>
              <a:endParaRPr lang="zh-CN" altLang="en-US" sz="1600">
                <a:solidFill>
                  <a:schemeClr val="bg1"/>
                </a:solidFill>
                <a:latin typeface="HarmonyOS Sans SC Medium" panose="00000600000000000000" charset="-122"/>
                <a:ea typeface="HarmonyOS Sans SC Medium" panose="00000600000000000000" charset="-122"/>
                <a:cs typeface="HarmonyOS Sans SC Medium" panose="00000600000000000000" charset="-122"/>
                <a:sym typeface="+mn-ea"/>
              </a:endParaRPr>
            </a:p>
          </p:txBody>
        </p:sp>
      </p:grpSp>
      <p:sp>
        <p:nvSpPr>
          <p:cNvPr id="3" name="椭圆 2"/>
          <p:cNvSpPr/>
          <p:nvPr/>
        </p:nvSpPr>
        <p:spPr>
          <a:xfrm>
            <a:off x="1885315" y="1493520"/>
            <a:ext cx="1209675" cy="1209675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7200">
                <a:solidFill>
                  <a:srgbClr val="5B688A"/>
                </a:solidFill>
                <a:latin typeface="思源宋体 CN Heavy" panose="02020900000000000000" charset="-122"/>
                <a:ea typeface="思源宋体 CN Heavy" panose="02020900000000000000" charset="-122"/>
                <a:cs typeface="HarmonyOS Sans SC Medium" panose="00000600000000000000" charset="-122"/>
              </a:rPr>
              <a:t>1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b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圆角矩形 13"/>
          <p:cNvSpPr/>
          <p:nvPr/>
        </p:nvSpPr>
        <p:spPr>
          <a:xfrm>
            <a:off x="1409700" y="306705"/>
            <a:ext cx="3025140" cy="546735"/>
          </a:xfrm>
          <a:prstGeom prst="roundRect">
            <a:avLst/>
          </a:prstGeom>
          <a:solidFill>
            <a:srgbClr val="5B68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>
                <a:cs typeface="HarmonyOS Sans SC Medium" panose="00000600000000000000" charset="-122"/>
              </a:rPr>
              <a:t>数据搜集</a:t>
            </a:r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7204710" y="708660"/>
            <a:ext cx="4091940" cy="550926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1306195" y="1014095"/>
            <a:ext cx="681418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rgbClr val="5B688A"/>
                </a:solidFill>
                <a:latin typeface="HarmonyOS Sans SC Medium" panose="00000600000000000000" charset="-122"/>
                <a:ea typeface="HarmonyOS Sans SC Medium" panose="00000600000000000000" charset="-122"/>
                <a:cs typeface="HarmonyOS Sans SC Medium" panose="00000600000000000000" charset="-122"/>
              </a:rPr>
              <a:t>数据来源：</a:t>
            </a:r>
            <a:r>
              <a:rPr lang="zh-CN" altLang="en-US" sz="2000" dirty="0">
                <a:solidFill>
                  <a:srgbClr val="5B688A"/>
                </a:solidFill>
                <a:latin typeface="HarmonyOS Sans SC Medium" panose="00000600000000000000" charset="-122"/>
                <a:ea typeface="HarmonyOS Sans SC Medium" panose="00000600000000000000" charset="-122"/>
                <a:cs typeface="HarmonyOS Sans SC Medium" panose="00000600000000000000" charset="-122"/>
                <a:sym typeface="+mn-ea"/>
              </a:rPr>
              <a:t>中国知网</a:t>
            </a:r>
            <a:r>
              <a:rPr lang="zh-CN" altLang="en-US" sz="2000" dirty="0">
                <a:solidFill>
                  <a:srgbClr val="5B688A"/>
                </a:solidFill>
                <a:latin typeface="HarmonyOS Sans SC Medium" panose="00000600000000000000" charset="-122"/>
                <a:ea typeface="HarmonyOS Sans SC Medium" panose="00000600000000000000" charset="-122"/>
                <a:cs typeface="HarmonyOS Sans SC Medium" panose="00000600000000000000" charset="-122"/>
              </a:rPr>
              <a:t>《中国能源统计年鉴2022》</a:t>
            </a:r>
          </a:p>
        </p:txBody>
      </p:sp>
      <p:sp>
        <p:nvSpPr>
          <p:cNvPr id="100" name="文本框 99"/>
          <p:cNvSpPr txBox="1"/>
          <p:nvPr/>
        </p:nvSpPr>
        <p:spPr>
          <a:xfrm>
            <a:off x="1306195" y="1684020"/>
            <a:ext cx="5300345" cy="289623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noAutofit/>
          </a:bodyPr>
          <a:lstStyle/>
          <a:p>
            <a:pPr indent="0"/>
            <a:r>
              <a:rPr lang="zh-CN" altLang="en-US" sz="2000" b="0" dirty="0">
                <a:solidFill>
                  <a:schemeClr val="tx1"/>
                </a:solidFill>
                <a:latin typeface="HarmonyOS Sans SC Medium" panose="00000600000000000000" charset="-122"/>
                <a:ea typeface="HarmonyOS Sans SC Medium" panose="00000600000000000000" charset="-122"/>
                <a:cs typeface="HarmonyOS Sans SC Medium" panose="00000600000000000000" charset="-122"/>
              </a:rPr>
              <a:t>数据构成：</a:t>
            </a:r>
          </a:p>
          <a:p>
            <a:pPr indent="0"/>
            <a:r>
              <a:rPr lang="zh-CN" altLang="en-US" sz="2000" b="0" dirty="0">
                <a:solidFill>
                  <a:schemeClr val="tx1"/>
                </a:solidFill>
                <a:latin typeface="HarmonyOS Sans SC Medium" panose="00000600000000000000" charset="-122"/>
                <a:ea typeface="HarmonyOS Sans SC Medium" panose="00000600000000000000" charset="-122"/>
                <a:cs typeface="HarmonyOS Sans SC Medium" panose="00000600000000000000" charset="-122"/>
              </a:rPr>
              <a:t>（1）生产：</a:t>
            </a:r>
          </a:p>
          <a:p>
            <a:pPr indent="0"/>
            <a:r>
              <a:rPr lang="zh-CN" altLang="en-US" sz="2000" b="0" dirty="0">
                <a:solidFill>
                  <a:schemeClr val="tx1"/>
                </a:solidFill>
                <a:latin typeface="HarmonyOS Sans SC Medium" panose="00000600000000000000" charset="-122"/>
                <a:ea typeface="HarmonyOS Sans SC Medium" panose="00000600000000000000" charset="-122"/>
                <a:cs typeface="HarmonyOS Sans SC Medium" panose="00000600000000000000" charset="-122"/>
              </a:rPr>
              <a:t>分地区原煤生产量、分地区原油生产量、分地区天然气生产量、分地区发电量、能源生产总量及构成</a:t>
            </a:r>
          </a:p>
          <a:p>
            <a:pPr indent="0"/>
            <a:r>
              <a:rPr lang="zh-CN" altLang="en-US" sz="2000" b="0" dirty="0">
                <a:solidFill>
                  <a:schemeClr val="tx1"/>
                </a:solidFill>
                <a:latin typeface="HarmonyOS Sans SC Medium" panose="00000600000000000000" charset="-122"/>
                <a:ea typeface="HarmonyOS Sans SC Medium" panose="00000600000000000000" charset="-122"/>
                <a:cs typeface="HarmonyOS Sans SC Medium" panose="00000600000000000000" charset="-122"/>
              </a:rPr>
              <a:t>（2）消费：</a:t>
            </a:r>
          </a:p>
          <a:p>
            <a:pPr indent="0"/>
            <a:r>
              <a:rPr lang="zh-CN" altLang="en-US" sz="2000" b="0" dirty="0">
                <a:solidFill>
                  <a:schemeClr val="tx1"/>
                </a:solidFill>
                <a:latin typeface="HarmonyOS Sans SC Medium" panose="00000600000000000000" charset="-122"/>
                <a:ea typeface="HarmonyOS Sans SC Medium" panose="00000600000000000000" charset="-122"/>
                <a:cs typeface="HarmonyOS Sans SC Medium" panose="00000600000000000000" charset="-122"/>
              </a:rPr>
              <a:t>分行业能源消费总量、分行业煤炭消费总量、分行业石油消费总量、分行业天然气消费总量、分行业电力消费总量、能源生产总量及构成</a:t>
            </a:r>
          </a:p>
          <a:p>
            <a:pPr indent="0"/>
            <a:endParaRPr lang="en-US" altLang="zh-CN" sz="2000" b="0" dirty="0">
              <a:solidFill>
                <a:schemeClr val="tx1"/>
              </a:solidFill>
              <a:latin typeface="HarmonyOS Sans SC Medium" panose="00000600000000000000" charset="-122"/>
              <a:ea typeface="HarmonyOS Sans SC Medium" panose="00000600000000000000" charset="-122"/>
              <a:cs typeface="HarmonyOS Sans SC Medium" panose="00000600000000000000" charset="-122"/>
            </a:endParaRPr>
          </a:p>
          <a:p>
            <a:pPr indent="0"/>
            <a:endParaRPr lang="en-US" altLang="zh-CN" sz="2000" b="0" dirty="0">
              <a:solidFill>
                <a:schemeClr val="tx1"/>
              </a:solidFill>
              <a:latin typeface="HarmonyOS Sans SC Medium" panose="00000600000000000000" charset="-122"/>
              <a:ea typeface="HarmonyOS Sans SC Medium" panose="00000600000000000000" charset="-122"/>
              <a:cs typeface="HarmonyOS Sans SC Medium" panose="00000600000000000000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483360" y="4709795"/>
            <a:ext cx="528828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000" dirty="0">
                <a:solidFill>
                  <a:srgbClr val="5B688A"/>
                </a:solidFill>
                <a:latin typeface="HarmonyOS Sans SC Medium" panose="00000600000000000000" charset="-122"/>
                <a:ea typeface="HarmonyOS Sans SC Medium" panose="00000600000000000000" charset="-122"/>
                <a:cs typeface="HarmonyOS Sans SC Medium" panose="00000600000000000000" charset="-122"/>
                <a:sym typeface="+mn-ea"/>
              </a:rPr>
              <a:t>中国地图数据来源：</a:t>
            </a:r>
            <a:endParaRPr lang="zh-CN" altLang="en-US" sz="2000" b="0" dirty="0">
              <a:solidFill>
                <a:srgbClr val="5B688A"/>
              </a:solidFill>
              <a:latin typeface="HarmonyOS Sans SC Medium" panose="00000600000000000000" charset="-122"/>
              <a:ea typeface="HarmonyOS Sans SC Medium" panose="00000600000000000000" charset="-122"/>
              <a:cs typeface="HarmonyOS Sans SC Medium" panose="00000600000000000000" charset="-122"/>
            </a:endParaRPr>
          </a:p>
          <a:p>
            <a:pPr algn="l"/>
            <a:r>
              <a:rPr lang="zh-CN" altLang="en-US" sz="2000" dirty="0">
                <a:solidFill>
                  <a:srgbClr val="5B688A"/>
                </a:solidFill>
                <a:latin typeface="HarmonyOS Sans SC Medium" panose="00000600000000000000" charset="-122"/>
                <a:ea typeface="HarmonyOS Sans SC Medium" panose="00000600000000000000" charset="-122"/>
                <a:cs typeface="HarmonyOS Sans SC Medium" panose="00000600000000000000" charset="-122"/>
                <a:sym typeface="+mn-ea"/>
              </a:rPr>
              <a:t>https://raw.githubusercontent.com/iuvc/magicJs/main/public/worldMap/china.json</a:t>
            </a:r>
          </a:p>
        </p:txBody>
      </p:sp>
    </p:spTree>
    <p:custDataLst>
      <p:tags r:id="rId1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b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圆角矩形 13"/>
          <p:cNvSpPr/>
          <p:nvPr/>
        </p:nvSpPr>
        <p:spPr>
          <a:xfrm>
            <a:off x="2380615" y="989330"/>
            <a:ext cx="3025140" cy="546735"/>
          </a:xfrm>
          <a:prstGeom prst="roundRect">
            <a:avLst/>
          </a:prstGeom>
          <a:solidFill>
            <a:srgbClr val="5B68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>
                <a:cs typeface="HarmonyOS Sans SC Medium" panose="00000600000000000000" charset="-122"/>
              </a:rPr>
              <a:t>分析目标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2380615" y="2037715"/>
            <a:ext cx="8138795" cy="262064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indent="0"/>
            <a:r>
              <a:rPr lang="zh-CN" altLang="en-US" sz="3200" dirty="0">
                <a:latin typeface="HarmonyOS Sans SC Medium" panose="00000600000000000000" charset="-122"/>
                <a:ea typeface="HarmonyOS Sans SC Medium" panose="00000600000000000000" charset="-122"/>
                <a:cs typeface="HarmonyOS Sans SC Medium" panose="00000600000000000000" charset="-122"/>
                <a:sym typeface="+mn-ea"/>
              </a:rPr>
              <a:t>（</a:t>
            </a:r>
            <a:r>
              <a:rPr lang="en-US" altLang="zh-CN" sz="3200" dirty="0">
                <a:latin typeface="HarmonyOS Sans SC Medium" panose="00000600000000000000" charset="-122"/>
                <a:ea typeface="HarmonyOS Sans SC Medium" panose="00000600000000000000" charset="-122"/>
                <a:cs typeface="HarmonyOS Sans SC Medium" panose="00000600000000000000" charset="-122"/>
                <a:sym typeface="+mn-ea"/>
              </a:rPr>
              <a:t>1</a:t>
            </a:r>
            <a:r>
              <a:rPr lang="zh-CN" altLang="en-US" sz="3200" dirty="0">
                <a:latin typeface="HarmonyOS Sans SC Medium" panose="00000600000000000000" charset="-122"/>
                <a:ea typeface="HarmonyOS Sans SC Medium" panose="00000600000000000000" charset="-122"/>
                <a:cs typeface="HarmonyOS Sans SC Medium" panose="00000600000000000000" charset="-122"/>
                <a:sym typeface="+mn-ea"/>
              </a:rPr>
              <a:t>）可视化呈现各地区能源生产情况；</a:t>
            </a:r>
            <a:endParaRPr lang="zh-CN" altLang="en-US" sz="3200" b="0" dirty="0">
              <a:solidFill>
                <a:schemeClr val="tx1"/>
              </a:solidFill>
              <a:latin typeface="HarmonyOS Sans SC Medium" panose="00000600000000000000" charset="-122"/>
              <a:ea typeface="HarmonyOS Sans SC Medium" panose="00000600000000000000" charset="-122"/>
              <a:cs typeface="HarmonyOS Sans SC Medium" panose="00000600000000000000" charset="-122"/>
            </a:endParaRPr>
          </a:p>
          <a:p>
            <a:pPr indent="0"/>
            <a:r>
              <a:rPr lang="zh-CN" altLang="en-US" sz="3200" dirty="0">
                <a:latin typeface="HarmonyOS Sans SC Medium" panose="00000600000000000000" charset="-122"/>
                <a:ea typeface="HarmonyOS Sans SC Medium" panose="00000600000000000000" charset="-122"/>
                <a:cs typeface="HarmonyOS Sans SC Medium" panose="00000600000000000000" charset="-122"/>
                <a:sym typeface="+mn-ea"/>
              </a:rPr>
              <a:t>（</a:t>
            </a:r>
            <a:r>
              <a:rPr lang="en-US" altLang="zh-CN" sz="3200" dirty="0">
                <a:latin typeface="HarmonyOS Sans SC Medium" panose="00000600000000000000" charset="-122"/>
                <a:ea typeface="HarmonyOS Sans SC Medium" panose="00000600000000000000" charset="-122"/>
                <a:cs typeface="HarmonyOS Sans SC Medium" panose="00000600000000000000" charset="-122"/>
                <a:sym typeface="+mn-ea"/>
              </a:rPr>
              <a:t>2</a:t>
            </a:r>
            <a:r>
              <a:rPr lang="zh-CN" altLang="en-US" sz="3200" dirty="0">
                <a:latin typeface="HarmonyOS Sans SC Medium" panose="00000600000000000000" charset="-122"/>
                <a:ea typeface="HarmonyOS Sans SC Medium" panose="00000600000000000000" charset="-122"/>
                <a:cs typeface="HarmonyOS Sans SC Medium" panose="00000600000000000000" charset="-122"/>
                <a:sym typeface="+mn-ea"/>
              </a:rPr>
              <a:t>）可视化呈现各产业能源消耗情况和总体碳排放趋势；</a:t>
            </a:r>
          </a:p>
          <a:p>
            <a:pPr indent="0"/>
            <a:r>
              <a:rPr lang="zh-CN" altLang="en-US" sz="3200" dirty="0">
                <a:latin typeface="HarmonyOS Sans SC Medium" panose="00000600000000000000" charset="-122"/>
                <a:ea typeface="HarmonyOS Sans SC Medium" panose="00000600000000000000" charset="-122"/>
                <a:cs typeface="HarmonyOS Sans SC Medium" panose="00000600000000000000" charset="-122"/>
                <a:sym typeface="+mn-ea"/>
              </a:rPr>
              <a:t>（</a:t>
            </a:r>
            <a:r>
              <a:rPr lang="en-US" altLang="zh-CN" sz="3200" dirty="0">
                <a:latin typeface="HarmonyOS Sans SC Medium" panose="00000600000000000000" charset="-122"/>
                <a:ea typeface="HarmonyOS Sans SC Medium" panose="00000600000000000000" charset="-122"/>
                <a:cs typeface="HarmonyOS Sans SC Medium" panose="00000600000000000000" charset="-122"/>
                <a:sym typeface="+mn-ea"/>
              </a:rPr>
              <a:t>3</a:t>
            </a:r>
            <a:r>
              <a:rPr lang="zh-CN" altLang="en-US" sz="3200" dirty="0">
                <a:latin typeface="HarmonyOS Sans SC Medium" panose="00000600000000000000" charset="-122"/>
                <a:ea typeface="HarmonyOS Sans SC Medium" panose="00000600000000000000" charset="-122"/>
                <a:cs typeface="HarmonyOS Sans SC Medium" panose="00000600000000000000" charset="-122"/>
                <a:sym typeface="+mn-ea"/>
              </a:rPr>
              <a:t>）探究能源供需关系和能源供需现状；</a:t>
            </a:r>
            <a:endParaRPr lang="zh-CN" altLang="en-US" sz="3200" b="0" dirty="0">
              <a:solidFill>
                <a:schemeClr val="tx1"/>
              </a:solidFill>
              <a:latin typeface="HarmonyOS Sans SC Medium" panose="00000600000000000000" charset="-122"/>
              <a:ea typeface="HarmonyOS Sans SC Medium" panose="00000600000000000000" charset="-122"/>
              <a:cs typeface="HarmonyOS Sans SC Medium" panose="00000600000000000000" charset="-122"/>
            </a:endParaRPr>
          </a:p>
          <a:p>
            <a:pPr indent="0"/>
            <a:r>
              <a:rPr lang="zh-CN" altLang="en-US" sz="3200" dirty="0">
                <a:latin typeface="HarmonyOS Sans SC Medium" panose="00000600000000000000" charset="-122"/>
                <a:ea typeface="HarmonyOS Sans SC Medium" panose="00000600000000000000" charset="-122"/>
                <a:cs typeface="HarmonyOS Sans SC Medium" panose="00000600000000000000" charset="-122"/>
                <a:sym typeface="+mn-ea"/>
              </a:rPr>
              <a:t>（</a:t>
            </a:r>
            <a:r>
              <a:rPr lang="en-US" altLang="zh-CN" sz="3200" dirty="0">
                <a:latin typeface="HarmonyOS Sans SC Medium" panose="00000600000000000000" charset="-122"/>
                <a:ea typeface="HarmonyOS Sans SC Medium" panose="00000600000000000000" charset="-122"/>
                <a:cs typeface="HarmonyOS Sans SC Medium" panose="00000600000000000000" charset="-122"/>
                <a:sym typeface="+mn-ea"/>
              </a:rPr>
              <a:t>4</a:t>
            </a:r>
            <a:r>
              <a:rPr lang="zh-CN" altLang="en-US" sz="3200" dirty="0">
                <a:latin typeface="HarmonyOS Sans SC Medium" panose="00000600000000000000" charset="-122"/>
                <a:ea typeface="HarmonyOS Sans SC Medium" panose="00000600000000000000" charset="-122"/>
                <a:cs typeface="HarmonyOS Sans SC Medium" panose="00000600000000000000" charset="-122"/>
                <a:sym typeface="+mn-ea"/>
              </a:rPr>
              <a:t>）探寻能源发展和转型的趋势</a:t>
            </a:r>
            <a:r>
              <a:rPr lang="en-US" altLang="zh-CN" sz="3200" dirty="0">
                <a:latin typeface="HarmonyOS Sans SC Medium" panose="00000600000000000000" charset="-122"/>
                <a:ea typeface="HarmonyOS Sans SC Medium" panose="00000600000000000000" charset="-122"/>
                <a:cs typeface="HarmonyOS Sans SC Medium" panose="00000600000000000000" charset="-122"/>
                <a:sym typeface="+mn-ea"/>
              </a:rPr>
              <a:t>;</a:t>
            </a:r>
          </a:p>
        </p:txBody>
      </p:sp>
    </p:spTree>
    <p:custDataLst>
      <p:tags r:id="rId1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b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圆角矩形 13"/>
          <p:cNvSpPr/>
          <p:nvPr/>
        </p:nvSpPr>
        <p:spPr>
          <a:xfrm>
            <a:off x="1285240" y="452755"/>
            <a:ext cx="3549650" cy="690880"/>
          </a:xfrm>
          <a:prstGeom prst="roundRect">
            <a:avLst/>
          </a:prstGeom>
          <a:solidFill>
            <a:srgbClr val="5B68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>
                <a:cs typeface="HarmonyOS Sans SC Medium" panose="00000600000000000000" charset="-122"/>
              </a:rPr>
              <a:t>原始数据的初步分析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667510" y="1320165"/>
            <a:ext cx="7452995" cy="57023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sz="2800" dirty="0">
                <a:solidFill>
                  <a:srgbClr val="5B688A"/>
                </a:solidFill>
                <a:latin typeface="HarmonyOS Sans SC Medium" panose="00000600000000000000" charset="-122"/>
                <a:ea typeface="HarmonyOS Sans SC Medium" panose="00000600000000000000" charset="-122"/>
                <a:cs typeface="HarmonyOS Sans SC Medium" panose="00000600000000000000" charset="-122"/>
              </a:rPr>
              <a:t>在这个过程中，我们遇到了如下问题：</a:t>
            </a:r>
          </a:p>
          <a:p>
            <a:endParaRPr lang="zh-CN" sz="2800" dirty="0">
              <a:solidFill>
                <a:srgbClr val="5B688A"/>
              </a:solidFill>
              <a:latin typeface="HarmonyOS Sans SC Medium" panose="00000600000000000000" charset="-122"/>
              <a:ea typeface="HarmonyOS Sans SC Medium" panose="00000600000000000000" charset="-122"/>
              <a:cs typeface="HarmonyOS Sans SC Medium" panose="00000600000000000000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925955" y="2058035"/>
            <a:ext cx="3789680" cy="4154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5B688A"/>
                </a:solidFill>
                <a:latin typeface="HarmonyOS Sans SC Medium" panose="00000600000000000000" charset="-122"/>
                <a:ea typeface="HarmonyOS Sans SC Medium" panose="00000600000000000000" charset="-122"/>
                <a:cs typeface="HarmonyOS Sans SC Medium" panose="00000600000000000000" charset="-122"/>
                <a:sym typeface="+mn-ea"/>
              </a:rPr>
              <a:t>1</a:t>
            </a:r>
            <a:r>
              <a:rPr lang="zh-CN" altLang="en-US" sz="2400" dirty="0">
                <a:solidFill>
                  <a:srgbClr val="5B688A"/>
                </a:solidFill>
                <a:latin typeface="HarmonyOS Sans SC Medium" panose="00000600000000000000" charset="-122"/>
                <a:ea typeface="HarmonyOS Sans SC Medium" panose="00000600000000000000" charset="-122"/>
                <a:cs typeface="HarmonyOS Sans SC Medium" panose="00000600000000000000" charset="-122"/>
                <a:sym typeface="+mn-ea"/>
              </a:rPr>
              <a:t>、</a:t>
            </a:r>
            <a:r>
              <a:rPr sz="2400" dirty="0">
                <a:solidFill>
                  <a:srgbClr val="5B688A"/>
                </a:solidFill>
                <a:latin typeface="HarmonyOS Sans SC Medium" panose="00000600000000000000" charset="-122"/>
                <a:ea typeface="HarmonyOS Sans SC Medium" panose="00000600000000000000" charset="-122"/>
                <a:cs typeface="HarmonyOS Sans SC Medium" panose="00000600000000000000" charset="-122"/>
                <a:sym typeface="+mn-ea"/>
              </a:rPr>
              <a:t>在原始数据集中，原煤生产量、原油生产量、天然气生产量、发电量单位分别为</a:t>
            </a:r>
            <a:r>
              <a:rPr sz="2400" u="sng" dirty="0">
                <a:solidFill>
                  <a:srgbClr val="5B688A"/>
                </a:solidFill>
                <a:latin typeface="HarmonyOS Sans SC Medium" panose="00000600000000000000" charset="-122"/>
                <a:ea typeface="HarmonyOS Sans SC Medium" panose="00000600000000000000" charset="-122"/>
                <a:cs typeface="HarmonyOS Sans SC Medium" panose="00000600000000000000" charset="-122"/>
                <a:sym typeface="+mn-ea"/>
              </a:rPr>
              <a:t>万吨、万吨、亿立方米、亿千瓦时</a:t>
            </a:r>
            <a:r>
              <a:rPr lang="zh-CN" sz="2400" dirty="0">
                <a:solidFill>
                  <a:srgbClr val="5B688A"/>
                </a:solidFill>
                <a:latin typeface="HarmonyOS Sans SC Medium" panose="00000600000000000000" charset="-122"/>
                <a:ea typeface="HarmonyOS Sans SC Medium" panose="00000600000000000000" charset="-122"/>
                <a:cs typeface="HarmonyOS Sans SC Medium" panose="00000600000000000000" charset="-122"/>
                <a:sym typeface="+mn-ea"/>
              </a:rPr>
              <a:t>。在绘制全国各地区能源生产总量图时，</a:t>
            </a:r>
            <a:r>
              <a:rPr lang="zh-CN" sz="2400" u="sng" dirty="0">
                <a:solidFill>
                  <a:srgbClr val="5B688A"/>
                </a:solidFill>
                <a:latin typeface="HarmonyOS Sans SC Medium" panose="00000600000000000000" charset="-122"/>
                <a:ea typeface="HarmonyOS Sans SC Medium" panose="00000600000000000000" charset="-122"/>
                <a:cs typeface="HarmonyOS Sans SC Medium" panose="00000600000000000000" charset="-122"/>
                <a:sym typeface="+mn-ea"/>
              </a:rPr>
              <a:t>我们希望将它们的单位统一</a:t>
            </a:r>
            <a:r>
              <a:rPr lang="zh-CN" sz="2400" dirty="0">
                <a:solidFill>
                  <a:srgbClr val="5B688A"/>
                </a:solidFill>
                <a:latin typeface="HarmonyOS Sans SC Medium" panose="00000600000000000000" charset="-122"/>
                <a:ea typeface="HarmonyOS Sans SC Medium" panose="00000600000000000000" charset="-122"/>
                <a:cs typeface="HarmonyOS Sans SC Medium" panose="00000600000000000000" charset="-122"/>
                <a:sym typeface="+mn-ea"/>
              </a:rPr>
              <a:t>，可视化呈现每个地区能源生产总量，从而进行可视化分析并得出相关结论。</a:t>
            </a:r>
            <a:endParaRPr lang="zh-CN" altLang="en-US" sz="2400" dirty="0">
              <a:solidFill>
                <a:srgbClr val="5B688A"/>
              </a:solidFill>
              <a:latin typeface="HarmonyOS Sans SC Medium" panose="00000600000000000000" charset="-122"/>
              <a:ea typeface="HarmonyOS Sans SC Medium" panose="00000600000000000000" charset="-122"/>
              <a:cs typeface="HarmonyOS Sans SC Medium" panose="00000600000000000000" charset="-122"/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2"/>
            </p:custDataLst>
          </p:nvPr>
        </p:nvSpPr>
        <p:spPr>
          <a:xfrm>
            <a:off x="6485255" y="2058035"/>
            <a:ext cx="3789680" cy="2676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5B688A"/>
                </a:solidFill>
                <a:latin typeface="HarmonyOS Sans SC Medium" panose="00000600000000000000" charset="-122"/>
                <a:ea typeface="HarmonyOS Sans SC Medium" panose="00000600000000000000" charset="-122"/>
                <a:cs typeface="HarmonyOS Sans SC Medium" panose="00000600000000000000" charset="-122"/>
                <a:sym typeface="+mn-ea"/>
              </a:rPr>
              <a:t>2</a:t>
            </a:r>
            <a:r>
              <a:rPr lang="zh-CN" altLang="en-US" sz="2400" dirty="0">
                <a:solidFill>
                  <a:srgbClr val="5B688A"/>
                </a:solidFill>
                <a:latin typeface="HarmonyOS Sans SC Medium" panose="00000600000000000000" charset="-122"/>
                <a:ea typeface="HarmonyOS Sans SC Medium" panose="00000600000000000000" charset="-122"/>
                <a:cs typeface="HarmonyOS Sans SC Medium" panose="00000600000000000000" charset="-122"/>
                <a:sym typeface="+mn-ea"/>
              </a:rPr>
              <a:t>、在处理各产业能源消费的相关数据时，我们希望能绘制出反映能源消费在各个产业分布情况的流动图，同时将其与碳排放量结合在一起，探究各个产业对总体碳排放量的贡献</a:t>
            </a:r>
            <a:r>
              <a:rPr lang="zh-CN" sz="2400" dirty="0">
                <a:solidFill>
                  <a:srgbClr val="5B688A"/>
                </a:solidFill>
                <a:latin typeface="HarmonyOS Sans SC Medium" panose="00000600000000000000" charset="-122"/>
                <a:ea typeface="HarmonyOS Sans SC Medium" panose="00000600000000000000" charset="-122"/>
                <a:cs typeface="HarmonyOS Sans SC Medium" panose="00000600000000000000" charset="-122"/>
                <a:sym typeface="+mn-ea"/>
              </a:rPr>
              <a:t>。</a:t>
            </a:r>
            <a:endParaRPr lang="zh-CN" altLang="en-US" sz="2400" dirty="0">
              <a:solidFill>
                <a:srgbClr val="5B688A"/>
              </a:solidFill>
              <a:latin typeface="HarmonyOS Sans SC Medium" panose="00000600000000000000" charset="-122"/>
              <a:ea typeface="HarmonyOS Sans SC Medium" panose="00000600000000000000" charset="-122"/>
              <a:cs typeface="HarmonyOS Sans SC Medium" panose="00000600000000000000" charset="-122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485255" y="5068570"/>
            <a:ext cx="3494405" cy="101727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2800"/>
              <a:t>于是，我们开始在网上查找相关资料</a:t>
            </a:r>
            <a:r>
              <a:rPr lang="en-US" altLang="zh-CN" sz="2800"/>
              <a:t>......</a:t>
            </a:r>
          </a:p>
        </p:txBody>
      </p:sp>
    </p:spTree>
    <p:custDataLst>
      <p:tags r:id="rId1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b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圆角矩形 13"/>
          <p:cNvSpPr/>
          <p:nvPr/>
        </p:nvSpPr>
        <p:spPr>
          <a:xfrm>
            <a:off x="1423670" y="591185"/>
            <a:ext cx="3025140" cy="546735"/>
          </a:xfrm>
          <a:prstGeom prst="roundRect">
            <a:avLst/>
          </a:prstGeom>
          <a:solidFill>
            <a:srgbClr val="5B68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>
                <a:cs typeface="HarmonyOS Sans SC Medium" panose="00000600000000000000" charset="-122"/>
              </a:rPr>
              <a:t>相关材料搜集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590675" y="1591310"/>
            <a:ext cx="3505200" cy="3987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/>
            <a:r>
              <a:rPr sz="2000" b="0" dirty="0">
                <a:solidFill>
                  <a:srgbClr val="5B688A"/>
                </a:solidFill>
                <a:latin typeface="HarmonyOS Sans SC Medium" panose="00000600000000000000" charset="-122"/>
                <a:ea typeface="HarmonyOS Sans SC Medium" panose="00000600000000000000" charset="-122"/>
                <a:cs typeface="HarmonyOS Sans SC Medium" panose="00000600000000000000" charset="-122"/>
              </a:rPr>
              <a:t>常用能源与标准煤的换算关系</a:t>
            </a:r>
            <a:r>
              <a:rPr lang="zh-CN" sz="2000" b="0" dirty="0">
                <a:solidFill>
                  <a:srgbClr val="5B688A"/>
                </a:solidFill>
                <a:latin typeface="HarmonyOS Sans SC Medium" panose="00000600000000000000" charset="-122"/>
                <a:ea typeface="HarmonyOS Sans SC Medium" panose="00000600000000000000" charset="-122"/>
                <a:cs typeface="HarmonyOS Sans SC Medium" panose="00000600000000000000" charset="-122"/>
              </a:rPr>
              <a:t>：</a:t>
            </a:r>
          </a:p>
        </p:txBody>
      </p:sp>
      <p:pic>
        <p:nvPicPr>
          <p:cNvPr id="6" name="图片 1" descr="77acacd37f6dc4c2670d281c23a9d7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528445" y="2021840"/>
            <a:ext cx="7653655" cy="268986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092450" y="5192395"/>
            <a:ext cx="6392545" cy="9563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sz="2400" dirty="0">
                <a:solidFill>
                  <a:srgbClr val="5B688A"/>
                </a:solidFill>
                <a:latin typeface="HarmonyOS Sans SC Medium" panose="00000600000000000000" charset="-122"/>
                <a:ea typeface="HarmonyOS Sans SC Medium" panose="00000600000000000000" charset="-122"/>
                <a:cs typeface="HarmonyOS Sans SC Medium" panose="00000600000000000000" charset="-122"/>
                <a:sym typeface="+mn-ea"/>
              </a:rPr>
              <a:t>后续数据分析时，我们将能源生产量的单位</a:t>
            </a:r>
            <a:r>
              <a:rPr sz="2400" dirty="0">
                <a:solidFill>
                  <a:srgbClr val="5B688A"/>
                </a:solidFill>
                <a:latin typeface="HarmonyOS Sans SC Medium" panose="00000600000000000000" charset="-122"/>
                <a:ea typeface="HarmonyOS Sans SC Medium" panose="00000600000000000000" charset="-122"/>
                <a:cs typeface="HarmonyOS Sans SC Medium" panose="00000600000000000000" charset="-122"/>
                <a:sym typeface="+mn-ea"/>
              </a:rPr>
              <a:t>统一转化为千克标准煤(kgce)</a:t>
            </a:r>
            <a:r>
              <a:rPr lang="zh-CN" sz="2400" dirty="0">
                <a:solidFill>
                  <a:srgbClr val="5B688A"/>
                </a:solidFill>
                <a:latin typeface="HarmonyOS Sans SC Medium" panose="00000600000000000000" charset="-122"/>
                <a:ea typeface="HarmonyOS Sans SC Medium" panose="00000600000000000000" charset="-122"/>
                <a:cs typeface="HarmonyOS Sans SC Medium" panose="00000600000000000000" charset="-122"/>
                <a:sym typeface="+mn-ea"/>
              </a:rPr>
              <a:t>以进行图表绘制。</a:t>
            </a:r>
            <a:endParaRPr lang="zh-CN" altLang="en-US" sz="2400" dirty="0">
              <a:solidFill>
                <a:srgbClr val="5B688A"/>
              </a:solidFill>
              <a:latin typeface="HarmonyOS Sans SC Medium" panose="00000600000000000000" charset="-122"/>
              <a:ea typeface="HarmonyOS Sans SC Medium" panose="00000600000000000000" charset="-122"/>
              <a:cs typeface="HarmonyOS Sans SC Medium" panose="00000600000000000000" charset="-122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DOCER_TEMPLATE_OPEN_ONCE_MARK" val="1"/>
  <p:tag name="KSO_WPP_MARK_KEY" val="a1834c9e-dc8f-4163-be4b-7f8fd5113b2c"/>
  <p:tag name="COMMONDATA" val="eyJjb3VudCI6MSwiaGRpZCI6ImM0YmU5YjhiMmU3MjdlYWZjZmVhMWY5M2I5MjFkMzYwIiwidXNlckNvdW50IjoxfQ=="/>
  <p:tag name="RESOURCE_RECORD_KEY" val="{&quot;13&quot;:[20468905],&quot;8&quot;:[20472249]}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ysClr val="windowText" lastClr="000000"/>
      </a:dk1>
      <a:lt1>
        <a:sysClr val="window" lastClr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HarmonyOS Sans SC Medium"/>
        <a:ea typeface="HarmonyOS Sans SC Medium"/>
        <a:cs typeface=""/>
      </a:majorFont>
      <a:minorFont>
        <a:latin typeface="HarmonyOS Sans SC Medium"/>
        <a:ea typeface="HarmonyOS Sans SC Mediu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HarmonyOS Sans SC Medium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HarmonyOS Sans SC Medium"/>
        <a:ea typeface=""/>
        <a:cs typeface=""/>
        <a:font script="Jpan" typeface="ＭＳ Ｐゴシック"/>
        <a:font script="Hang" typeface="맑은 고딕"/>
        <a:font script="Hans" typeface="HarmonyOS Sans SC Medium"/>
        <a:font script="Hant" typeface="新細明體"/>
        <a:font script="Arab" typeface="HarmonyOS Sans SC Medium"/>
        <a:font script="Hebr" typeface="HarmonyOS Sans SC Medium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HarmonyOS Sans SC Medium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HarmonyOS Sans SC Medium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HarmonyOS Sans SC Medium"/>
        <a:ea typeface=""/>
        <a:cs typeface=""/>
        <a:font script="Jpan" typeface="ＭＳ Ｐゴシック"/>
        <a:font script="Hang" typeface="맑은 고딕"/>
        <a:font script="Hans" typeface="HarmonyOS Sans SC Medium"/>
        <a:font script="Hant" typeface="新細明體"/>
        <a:font script="Arab" typeface="HarmonyOS Sans SC Medium"/>
        <a:font script="Hebr" typeface="HarmonyOS Sans SC Medium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HarmonyOS Sans SC Medium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258</TotalTime>
  <Words>3001</Words>
  <Application>Microsoft Office PowerPoint</Application>
  <PresentationFormat>宽屏</PresentationFormat>
  <Paragraphs>174</Paragraphs>
  <Slides>40</Slides>
  <Notes>40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40</vt:i4>
      </vt:variant>
    </vt:vector>
  </HeadingPairs>
  <TitlesOfParts>
    <vt:vector size="48" baseType="lpstr">
      <vt:lpstr>HarmonyOS Sans SC Medium</vt:lpstr>
      <vt:lpstr>ui-monospace</vt:lpstr>
      <vt:lpstr>Arial</vt:lpstr>
      <vt:lpstr>思源宋体 CN Heavy</vt:lpstr>
      <vt:lpstr>v-sans</vt:lpstr>
      <vt:lpstr>-apple-system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>XU</dc:creator>
  <cp:lastModifiedBy>徐 俊智</cp:lastModifiedBy>
  <cp:revision>273</cp:revision>
  <dcterms:created xsi:type="dcterms:W3CDTF">2019-06-19T02:08:00Z</dcterms:created>
  <dcterms:modified xsi:type="dcterms:W3CDTF">2023-12-24T15:41:04Z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2052-12.1.0.16120</vt:lpwstr>
  </property>
  <property fmtid="{D5CDD505-2E9C-101B-9397-08002B2CF9AE}" pid="3" name="ICV">
    <vt:lpwstr>C80EDA20041E4C0B934727B5AC6AC7CD_12</vt:lpwstr>
  </property>
  <property fmtid="{D5CDD505-2E9C-101B-9397-08002B2CF9AE}" pid="4" name="KSOTemplateUUID">
    <vt:lpwstr>v1.0_mb_y+qYdsN2sDttwjvIDOf15w==</vt:lpwstr>
  </property>
</Properties>
</file>